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06" r:id="rId3"/>
    <p:sldId id="257" r:id="rId4"/>
    <p:sldId id="258" r:id="rId5"/>
    <p:sldId id="260" r:id="rId6"/>
    <p:sldId id="565" r:id="rId7"/>
    <p:sldId id="566" r:id="rId8"/>
    <p:sldId id="275" r:id="rId9"/>
    <p:sldId id="276" r:id="rId10"/>
    <p:sldId id="263" r:id="rId11"/>
    <p:sldId id="280" r:id="rId12"/>
    <p:sldId id="281" r:id="rId13"/>
    <p:sldId id="286" r:id="rId14"/>
    <p:sldId id="285" r:id="rId15"/>
    <p:sldId id="266" r:id="rId16"/>
    <p:sldId id="287" r:id="rId17"/>
    <p:sldId id="265" r:id="rId18"/>
    <p:sldId id="289" r:id="rId19"/>
    <p:sldId id="269" r:id="rId20"/>
    <p:sldId id="290" r:id="rId21"/>
    <p:sldId id="291" r:id="rId22"/>
    <p:sldId id="293" r:id="rId23"/>
    <p:sldId id="294" r:id="rId24"/>
    <p:sldId id="295" r:id="rId25"/>
    <p:sldId id="296" r:id="rId26"/>
    <p:sldId id="297" r:id="rId27"/>
    <p:sldId id="299" r:id="rId28"/>
    <p:sldId id="568" r:id="rId29"/>
    <p:sldId id="567" r:id="rId30"/>
    <p:sldId id="301" r:id="rId31"/>
    <p:sldId id="300" r:id="rId32"/>
    <p:sldId id="302" r:id="rId33"/>
    <p:sldId id="304" r:id="rId34"/>
    <p:sldId id="270" r:id="rId35"/>
    <p:sldId id="569" r:id="rId36"/>
    <p:sldId id="305" r:id="rId37"/>
    <p:sldId id="307" r:id="rId38"/>
    <p:sldId id="311" r:id="rId39"/>
    <p:sldId id="312" r:id="rId40"/>
    <p:sldId id="313" r:id="rId41"/>
    <p:sldId id="309" r:id="rId42"/>
    <p:sldId id="314" r:id="rId43"/>
    <p:sldId id="316" r:id="rId44"/>
    <p:sldId id="318" r:id="rId45"/>
    <p:sldId id="319" r:id="rId46"/>
    <p:sldId id="320" r:id="rId47"/>
    <p:sldId id="321" r:id="rId48"/>
    <p:sldId id="315" r:id="rId49"/>
    <p:sldId id="268" r:id="rId50"/>
    <p:sldId id="267" r:id="rId51"/>
    <p:sldId id="271" r:id="rId52"/>
    <p:sldId id="272" r:id="rId53"/>
    <p:sldId id="27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5F5"/>
    <a:srgbClr val="C2F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5"/>
    <p:restoredTop sz="55604"/>
  </p:normalViewPr>
  <p:slideViewPr>
    <p:cSldViewPr snapToGrid="0">
      <p:cViewPr varScale="1">
        <p:scale>
          <a:sx n="63" d="100"/>
          <a:sy n="63" d="100"/>
        </p:scale>
        <p:origin x="1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EA810-3C37-DD40-8A9E-33EBD630AC99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7D747-0D1F-6441-8C3F-B963B4CC3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9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64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3EDC2-F322-C09E-19A4-4594F5CF6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8E552-BA03-6A5A-BE61-23FC8DB6F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AFFD4-F69C-DBC8-F2DE-6B177004E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BADC-B173-9784-4866-168F046AE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19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D3FC0-DF2B-3EF1-1166-C4718D5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77739D-7278-A43E-D19E-8D395FCFE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C148F-BEAE-11FA-DEC0-A42AE1006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7CFDC-23F9-E4A6-103F-03934D23F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6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2AA6F-ADAB-FAF0-0938-F336F8A2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E0252-E68C-6DCF-D9CA-296AF993C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8EC46-F324-5E6A-643F-95F856B45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8C4F9-566D-48F6-FD2F-DFEF2BA68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11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85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DB089-6633-6323-521E-DBAF4138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4430E-6413-DE97-BA3C-906BF0246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FBCF3-6EED-41AA-3D04-3CD339B01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54FAE-A499-0DBD-70D8-63D526AD9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68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4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2992A-8D2A-CCA8-05E8-2FE8B9585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9F3D4-831F-A34D-19DE-2390DE834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E247B-0833-3EB8-28C0-2BD4400A4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7C4A9-4152-E822-2D7B-FC0519E13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87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20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AE334-3A8B-8AD4-F7D6-EFB680C0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A189C-979E-5935-14BD-126DE9119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97243-574C-1E00-6E6D-BD381CAD3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452D1-E477-08A9-90CA-4C6631727D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18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34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5D00-10B7-2930-CE89-3158A6EF2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D455D-6964-BD33-52F2-F1DB25706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B2F74-7193-7094-8558-227C66C49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BC45A-45E4-E126-A74D-FFD01D511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92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FBED-D7BD-7D24-D299-9579CCCF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915E0-D9F7-56BB-1A82-D535584CF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E4BF4-5ED1-910D-3CA7-7A6CA5E95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00BA5-0287-D78A-DD10-0C48F5012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93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 data representation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𝜙</a:t>
                </a:r>
                <a:r>
                  <a:rPr lang="en-US" dirty="0"/>
                  <a:t> elicits an invariant 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𝑤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∘𝜙</a:t>
                </a:r>
                <a:r>
                  <a:rPr lang="en-US" dirty="0"/>
                  <a:t> across environments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ℇ</a:t>
                </a:r>
                <a:r>
                  <a:rPr lang="en-US" dirty="0"/>
                  <a:t> if there exists a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𝑤: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ℋ→ </a:t>
                </a:r>
                <a:r>
                  <a:rPr lang="el-G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Υ</a:t>
                </a:r>
                <a:r>
                  <a:rPr lang="en-US" dirty="0"/>
                  <a:t> simultaneously optimal for all environments: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97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121E-7919-AF2D-2326-229134D4A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ECBCF-D54F-250E-392F-5AE7BDA5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FE625-0AAB-1555-85C0-50DB93862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this is a challenging, bi-level optimization problem, since each constraint calls an inner optimization routine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 So instantiate into practical version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63876-D5DF-4618-4F5D-A7A20F991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7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33943-8EAB-7F96-1B35-153DFB290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12007-9257-53E0-24DE-D15F0D1D0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6683F-B9B4-8E86-AEE5-4A473A52A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0D1B2-0DF7-AC6B-FA8D-64907A366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50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18B89-6D59-6809-068A-CFC6B1EDD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B96E-93B9-7C74-0E0D-D904BF082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87D53-BE3C-9621-482D-E8115E3A2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22943-4C21-D195-F436-B55DC6810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36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BBECD-0FE6-6D49-72B3-47E74F83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147D0-5180-3C0A-3BDB-F11C45199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6405F-9448-A0E7-3DFD-83B716867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3C324-8D17-F5A7-F052-AD93F5727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89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FAF83-0B0E-B17C-02EF-E33B474F3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28F81-B66D-C3E8-813E-D4196A22C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57D65-CB30-C1D0-04E7-CA62BF3C7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318A0-A471-996D-06CD-4149D59B0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71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C9574-40CB-E46C-66BC-16BC8143D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89222-393B-2A9C-9918-2016A9AF4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0E79F-9D20-F382-7539-9BF279B5B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7F367-1AC1-B440-646D-8F6EFF942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12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5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38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7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83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47BDA-38E5-4807-E766-8EE3A1932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8547B-4A5B-C3EC-B676-4EEA684E0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56DAF-52D1-794C-64B8-4523CC969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25F92-D090-2FA2-A3E0-361BAE255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72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3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D148D-9828-332A-DBE7-9CF6CA8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543DB-59A1-3DE6-666B-2A3C9C89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E6526D-396B-2BEC-3186-BBFECB42C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originally large correlation between animal and scene, so scene provides information about animal, which tells you something about the 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under intervention scene and animal are not correlated, so knowing the scene doesn’t tell you anything about the 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Scene is not a reliable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F985A-6135-88D6-45DE-700D50129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1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2DFC-7F04-D1A7-766D-99CD5552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AE65D-F68F-3BC7-0396-ACF6DABF9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8E95C-EA25-823E-3353-5B52DA02F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ways to think about this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originally large correlation between animal and scene, so scene provides information about animal, which tells you something about the 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under intervention scene and animal are not correlated, so knowing the scene doesn’t tell you anything about the 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Scene is not a reliable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7AAE0-89FE-8889-CDF0-7C16409B8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12480-EBBD-7A28-BCBE-FE69C02D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30D99-4940-CE2C-3355-51D8E7E06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96ADF-282E-F3D8-2D97-6CDA6BF6F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E26E6-0055-0A06-DE4B-1381C7013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86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A64E5-1895-5B43-28FF-D14CFBA9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686B0-1DD9-EB80-F2F9-5F85A48D6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1038E-C923-0AD2-5021-DEF5189D8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463AF-CB4F-D061-BBA6-63CE1924A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9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Environments may be different locations, times, policies, people, etc. (hospitals in healthcare setting)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D747-0D1F-6441-8C3F-B963B4CC3F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5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2C88-CD41-16C9-2868-58C44DAA1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D810F-7D1D-8151-AE7F-2D4CA1098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886A-F5AC-AAAE-AB34-D3AB97D27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C543A-F03C-F0FE-9125-07270E79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ACC2C-FFDF-0EC5-50EA-1F6593DA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6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2472-C92B-6D31-1F3F-04B1B452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C064E-407F-D132-00C4-8FDDC13DE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58E13-074F-9A9C-3ADF-BD5D66143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8CA6D-42C2-89C7-E159-BF978948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57A50-02F0-CD6F-1E6C-44823376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F6C3D6-A62A-4030-C0DD-22FE20125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E2BD7-203C-BBF2-87F4-A6394513F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5EF71-4D7B-E8D0-A5EB-C90F0086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8D7B7-4BE0-4502-4619-092FFC4C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8F68-490B-6B3D-64ED-A5D2CAA9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0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04C6-8C19-B6E9-90D5-5407471E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ABB8-828B-17B3-AC99-1A112969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01DEC-4BDB-85EF-A848-0E031C83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A472B-7E27-1BD1-1DD6-59ED7A40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12AF8-E9AC-94D5-270A-80304489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97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908A-E729-B5D0-49E5-9C246936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23B1D-6C54-6DE2-5B12-5104CA52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96F51-753C-862D-ADA2-CF5DF752A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8FFF6-4D1E-A58A-5CB9-374F91CB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D1DE1-CF33-63D8-28B3-88BFC7B9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3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6D9E-E2B0-7A30-77C3-A1A3E348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1A292-49EE-A711-D881-90762D13F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96D0E-D27B-D806-5F5A-4FC5454E3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4441A-B8AA-8E6B-E8AC-349BB884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DB2FC-DD2C-325F-25D8-97DD3CAE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F3544-B544-6387-1E5B-C77CBCC6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9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BD02-E963-E11B-B707-40AA713C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3A7C9-A9EA-176E-8B99-605219E6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909E5-281D-5673-A5EA-146735E53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6C113-D4B1-47E4-C74E-A0A898546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AF031E-EFA6-F3CB-0E75-DE5FE1CA2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E6E26-052A-C625-EB05-5351C2B63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30BDB-1975-E2EE-12CD-3AE6C37A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2AADB-1C59-F2F4-96CF-299E3AB3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FEC3-ACFB-E22D-7813-236E65FB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97CF4-0081-ACB3-E310-6BA9C892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84602-90AC-55A6-A976-136F007A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F64FF-3295-FD34-2433-C71209E6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8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85D8-962C-E32D-43B8-516E817A9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37309-24BF-7B47-9F3D-2E05566E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8BC9-218D-EE0C-578E-899A89437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3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25C4-0942-AA72-2F47-816062F8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B79A-82E2-8AC6-2A61-740E76DA5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F69E2-923E-A035-854D-DD86D05B0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58CF9-39A7-D47F-F36D-FC745EAA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C323F-8473-CDA7-A773-0368B5DA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66D79-393D-9AED-ECFA-DB699E55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2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0374-E31E-CBB8-94CB-19D65E53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502F9-5EF6-654A-F754-EE798A61A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9CEDA-5F6F-8DC9-7464-961218DFF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8CD0F-3F78-F2B2-36E8-CDA3CDC3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66F60-7B92-C0CA-69B7-9575E01B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0D350-E74E-D242-E6CC-4053EBC1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3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8AB790-77D6-E8D8-A3FE-54682ED4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E7666-411F-6176-0456-BC9E65458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4B2FE-6FA8-0393-A631-31370EF08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66540-11D1-6F48-8A27-A11DE05DEF13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98274-6C86-D2F0-1FE6-9B25F88E8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D8747-02FC-C347-10AD-5C9241DF4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546AD9-A03E-2346-98BD-9A3A2E58B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8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10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vUkkAjSpKc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DC06-7FA7-9AE7-788D-8BF20E131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81322" cy="2387600"/>
          </a:xfrm>
        </p:spPr>
        <p:txBody>
          <a:bodyPr>
            <a:noAutofit/>
          </a:bodyPr>
          <a:lstStyle/>
          <a:p>
            <a:r>
              <a:rPr lang="en-US" dirty="0"/>
              <a:t>Causal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7EE85-68F1-6807-8B06-CAD6758E5F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6.2091 Lecture 8</a:t>
            </a:r>
          </a:p>
        </p:txBody>
      </p:sp>
    </p:spTree>
    <p:extLst>
      <p:ext uri="{BB962C8B-B14F-4D97-AF65-F5344CB8AC3E}">
        <p14:creationId xmlns:p14="http://schemas.microsoft.com/office/powerpoint/2010/main" val="286965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CCEA-5F39-8903-6607-11FB406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causality help?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698983-FC3F-87D1-2C31-80ED912E3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29" y="1690688"/>
            <a:ext cx="6182710" cy="507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Distribution Shift              Intervention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7983E62C-3003-63E5-4C46-85334DE8392B}"/>
              </a:ext>
            </a:extLst>
          </p:cNvPr>
          <p:cNvSpPr/>
          <p:nvPr/>
        </p:nvSpPr>
        <p:spPr>
          <a:xfrm>
            <a:off x="5697919" y="1830498"/>
            <a:ext cx="693683" cy="178676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4CDF4D-2B10-8598-2E55-C8FE131471C0}"/>
              </a:ext>
            </a:extLst>
          </p:cNvPr>
          <p:cNvGrpSpPr/>
          <p:nvPr/>
        </p:nvGrpSpPr>
        <p:grpSpPr>
          <a:xfrm>
            <a:off x="2898226" y="2577852"/>
            <a:ext cx="2511973" cy="3339266"/>
            <a:chOff x="1051034" y="2638097"/>
            <a:chExt cx="2511973" cy="333926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6189873-D67E-97F6-D900-5D2524FC0531}"/>
                </a:ext>
              </a:extLst>
            </p:cNvPr>
            <p:cNvSpPr/>
            <p:nvPr/>
          </p:nvSpPr>
          <p:spPr>
            <a:xfrm>
              <a:off x="1051034" y="2638097"/>
              <a:ext cx="2511973" cy="3339266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C97C89D-BCF1-15C7-A8F4-87E40FD0180B}"/>
                    </a:ext>
                  </a:extLst>
                </p:cNvPr>
                <p:cNvSpPr/>
                <p:nvPr/>
              </p:nvSpPr>
              <p:spPr>
                <a:xfrm>
                  <a:off x="1481958" y="2819400"/>
                  <a:ext cx="651641" cy="6096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C97C89D-BCF1-15C7-A8F4-87E40FD018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958" y="2819400"/>
                  <a:ext cx="651641" cy="6096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67EF1CA-CC07-0504-B0FC-D2E096503778}"/>
                    </a:ext>
                  </a:extLst>
                </p:cNvPr>
                <p:cNvSpPr/>
                <p:nvPr/>
              </p:nvSpPr>
              <p:spPr>
                <a:xfrm>
                  <a:off x="1481958" y="5136931"/>
                  <a:ext cx="651641" cy="6096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67EF1CA-CC07-0504-B0FC-D2E0965037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958" y="5136931"/>
                  <a:ext cx="651641" cy="6096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930AB3C-974A-8895-BBA8-3E25CF0F8741}"/>
                    </a:ext>
                  </a:extLst>
                </p:cNvPr>
                <p:cNvSpPr/>
                <p:nvPr/>
              </p:nvSpPr>
              <p:spPr>
                <a:xfrm>
                  <a:off x="1481958" y="3978165"/>
                  <a:ext cx="651641" cy="6096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930AB3C-974A-8895-BBA8-3E25CF0F8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958" y="3978165"/>
                  <a:ext cx="651641" cy="6096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767A8849-4997-927F-3E95-B1D0D3B4E387}"/>
                    </a:ext>
                  </a:extLst>
                </p:cNvPr>
                <p:cNvSpPr/>
                <p:nvPr/>
              </p:nvSpPr>
              <p:spPr>
                <a:xfrm>
                  <a:off x="2632840" y="2819400"/>
                  <a:ext cx="651641" cy="6096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767A8849-4997-927F-3E95-B1D0D3B4E3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840" y="2819400"/>
                  <a:ext cx="651641" cy="6096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6CECF7-8664-877D-D773-FC7CDBEAE67D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>
              <a:off x="1807779" y="3429000"/>
              <a:ext cx="0" cy="5491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53ACD7-B629-2667-1862-C855C01040FF}"/>
                </a:ext>
              </a:extLst>
            </p:cNvPr>
            <p:cNvCxnSpPr/>
            <p:nvPr/>
          </p:nvCxnSpPr>
          <p:spPr>
            <a:xfrm>
              <a:off x="1807778" y="4587765"/>
              <a:ext cx="0" cy="5491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4524FE-F65D-6F23-33AC-99DF7C1318BE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2133599" y="3124200"/>
              <a:ext cx="499241" cy="0"/>
            </a:xfrm>
            <a:prstGeom prst="straightConnector1">
              <a:avLst/>
            </a:prstGeom>
            <a:ln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9F3FC84-09B5-51ED-DDD3-E54313BDC1A3}"/>
              </a:ext>
            </a:extLst>
          </p:cNvPr>
          <p:cNvSpPr txBox="1"/>
          <p:nvPr/>
        </p:nvSpPr>
        <p:spPr>
          <a:xfrm>
            <a:off x="3737737" y="6004618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Train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CBE919-F934-0F98-FA81-C3579AEFC145}"/>
              </a:ext>
            </a:extLst>
          </p:cNvPr>
          <p:cNvGrpSpPr/>
          <p:nvPr/>
        </p:nvGrpSpPr>
        <p:grpSpPr>
          <a:xfrm>
            <a:off x="6014544" y="2553087"/>
            <a:ext cx="2511973" cy="3339266"/>
            <a:chOff x="1051034" y="2638097"/>
            <a:chExt cx="2511973" cy="333926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13638CB-6965-36C2-C17C-CD0A52CD191B}"/>
                </a:ext>
              </a:extLst>
            </p:cNvPr>
            <p:cNvSpPr/>
            <p:nvPr/>
          </p:nvSpPr>
          <p:spPr>
            <a:xfrm>
              <a:off x="1051034" y="2638097"/>
              <a:ext cx="2511973" cy="3339266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0CDB8BF-CF92-C301-62C8-3EA28D19D3C6}"/>
                    </a:ext>
                  </a:extLst>
                </p:cNvPr>
                <p:cNvSpPr/>
                <p:nvPr/>
              </p:nvSpPr>
              <p:spPr>
                <a:xfrm>
                  <a:off x="1481958" y="2819400"/>
                  <a:ext cx="651641" cy="6096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0CDB8BF-CF92-C301-62C8-3EA28D19D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958" y="2819400"/>
                  <a:ext cx="651641" cy="6096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231F001-BDBF-8429-AA61-1F801E0CE881}"/>
                    </a:ext>
                  </a:extLst>
                </p:cNvPr>
                <p:cNvSpPr/>
                <p:nvPr/>
              </p:nvSpPr>
              <p:spPr>
                <a:xfrm>
                  <a:off x="1481958" y="5136931"/>
                  <a:ext cx="651641" cy="6096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231F001-BDBF-8429-AA61-1F801E0CE8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958" y="5136931"/>
                  <a:ext cx="651641" cy="6096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E63D1F0-DA48-235E-A87A-A39F626CBAD3}"/>
                    </a:ext>
                  </a:extLst>
                </p:cNvPr>
                <p:cNvSpPr/>
                <p:nvPr/>
              </p:nvSpPr>
              <p:spPr>
                <a:xfrm>
                  <a:off x="1481958" y="3978165"/>
                  <a:ext cx="651641" cy="6096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E63D1F0-DA48-235E-A87A-A39F626CBA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958" y="3978165"/>
                  <a:ext cx="651641" cy="6096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7482862-A43C-ED39-56BE-37C1D2448B9E}"/>
                    </a:ext>
                  </a:extLst>
                </p:cNvPr>
                <p:cNvSpPr/>
                <p:nvPr/>
              </p:nvSpPr>
              <p:spPr>
                <a:xfrm>
                  <a:off x="2632840" y="2819400"/>
                  <a:ext cx="651641" cy="60960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7482862-A43C-ED39-56BE-37C1D2448B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840" y="2819400"/>
                  <a:ext cx="651641" cy="6096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A005F9-B932-66AD-06B7-82960BD0D094}"/>
                </a:ext>
              </a:extLst>
            </p:cNvPr>
            <p:cNvCxnSpPr>
              <a:stCxn id="24" idx="4"/>
              <a:endCxn id="26" idx="0"/>
            </p:cNvCxnSpPr>
            <p:nvPr/>
          </p:nvCxnSpPr>
          <p:spPr>
            <a:xfrm>
              <a:off x="1807779" y="3429000"/>
              <a:ext cx="0" cy="5491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A590DD-E396-D83E-2C43-65A0AB0F1DE2}"/>
                </a:ext>
              </a:extLst>
            </p:cNvPr>
            <p:cNvCxnSpPr/>
            <p:nvPr/>
          </p:nvCxnSpPr>
          <p:spPr>
            <a:xfrm>
              <a:off x="1807778" y="4587765"/>
              <a:ext cx="0" cy="5491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91199D9-64E2-E782-AD8D-D0CF81F5C3A2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2133599" y="3124200"/>
              <a:ext cx="499241" cy="0"/>
            </a:xfrm>
            <a:prstGeom prst="straightConnector1">
              <a:avLst/>
            </a:prstGeom>
            <a:ln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91E0BAB-0287-215E-99F0-96FDC1E76412}"/>
              </a:ext>
            </a:extLst>
          </p:cNvPr>
          <p:cNvSpPr txBox="1"/>
          <p:nvPr/>
        </p:nvSpPr>
        <p:spPr>
          <a:xfrm>
            <a:off x="6988717" y="6004618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FA6DB7-B6AF-543E-8D00-DAD409B9319E}"/>
                  </a:ext>
                </a:extLst>
              </p:cNvPr>
              <p:cNvSpPr/>
              <p:nvPr/>
            </p:nvSpPr>
            <p:spPr>
              <a:xfrm>
                <a:off x="8797156" y="2774265"/>
                <a:ext cx="549164" cy="5458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FA6DB7-B6AF-543E-8D00-DAD409B93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156" y="2774265"/>
                <a:ext cx="549164" cy="545815"/>
              </a:xfrm>
              <a:prstGeom prst="rect">
                <a:avLst/>
              </a:prstGeom>
              <a:blipFill>
                <a:blip r:embed="rId11"/>
                <a:stretch>
                  <a:fillRect l="-13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4017A3-89F8-9F31-3816-0EB424EF5CD8}"/>
              </a:ext>
            </a:extLst>
          </p:cNvPr>
          <p:cNvCxnSpPr>
            <a:cxnSpLocks/>
          </p:cNvCxnSpPr>
          <p:nvPr/>
        </p:nvCxnSpPr>
        <p:spPr>
          <a:xfrm rot="5400000">
            <a:off x="8522573" y="2789373"/>
            <a:ext cx="0" cy="549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74C75B2D-ED3D-B0D2-4E0B-D8F5C882EC7B}"/>
              </a:ext>
            </a:extLst>
          </p:cNvPr>
          <p:cNvCxnSpPr>
            <a:stCxn id="32" idx="0"/>
            <a:endCxn id="24" idx="0"/>
          </p:cNvCxnSpPr>
          <p:nvPr/>
        </p:nvCxnSpPr>
        <p:spPr>
          <a:xfrm rot="16200000" flipV="1">
            <a:off x="7901577" y="1604103"/>
            <a:ext cx="39875" cy="2300449"/>
          </a:xfrm>
          <a:prstGeom prst="curvedConnector3">
            <a:avLst>
              <a:gd name="adj1" fmla="val 10423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99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0267-F552-2894-9148-C6C4D1AB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34FF-085A-B4A8-518C-F459F645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causality help?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CC43F4-A81D-A34A-6513-572A6B10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294" y="1690688"/>
            <a:ext cx="6182710" cy="507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Distribution Shift              Intervention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54ADC7B6-1AC5-789E-4FFD-F07C83E19EF3}"/>
              </a:ext>
            </a:extLst>
          </p:cNvPr>
          <p:cNvSpPr/>
          <p:nvPr/>
        </p:nvSpPr>
        <p:spPr>
          <a:xfrm>
            <a:off x="3932184" y="1830498"/>
            <a:ext cx="693683" cy="178676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C189F3-1AF6-A71D-9890-0E218802527B}"/>
              </a:ext>
            </a:extLst>
          </p:cNvPr>
          <p:cNvSpPr/>
          <p:nvPr/>
        </p:nvSpPr>
        <p:spPr>
          <a:xfrm>
            <a:off x="1132491" y="2577852"/>
            <a:ext cx="2511973" cy="272987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E11D1A-CE37-7E51-CC11-2BAA194AC78B}"/>
              </a:ext>
            </a:extLst>
          </p:cNvPr>
          <p:cNvSpPr/>
          <p:nvPr/>
        </p:nvSpPr>
        <p:spPr>
          <a:xfrm>
            <a:off x="1395249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animal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785F50-1800-BAAE-418B-E801B3736BC1}"/>
              </a:ext>
            </a:extLst>
          </p:cNvPr>
          <p:cNvCxnSpPr>
            <a:cxnSpLocks/>
          </p:cNvCxnSpPr>
          <p:nvPr/>
        </p:nvCxnSpPr>
        <p:spPr>
          <a:xfrm>
            <a:off x="1783869" y="3698176"/>
            <a:ext cx="0" cy="524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E60C3E-0252-A1D4-E6BB-A54F53EAF785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72489" y="3309556"/>
            <a:ext cx="532088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0BDD1-01FF-3858-CBF6-45EC1B10FF84}"/>
              </a:ext>
            </a:extLst>
          </p:cNvPr>
          <p:cNvSpPr txBox="1"/>
          <p:nvPr/>
        </p:nvSpPr>
        <p:spPr>
          <a:xfrm>
            <a:off x="1895803" y="5374221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Train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36E3A9-10E0-FEA6-CA8B-642E69879702}"/>
              </a:ext>
            </a:extLst>
          </p:cNvPr>
          <p:cNvSpPr/>
          <p:nvPr/>
        </p:nvSpPr>
        <p:spPr>
          <a:xfrm>
            <a:off x="4248809" y="2553087"/>
            <a:ext cx="2511973" cy="275463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4F092E-5AA8-BCBA-18C9-7AF8C544E822}"/>
              </a:ext>
            </a:extLst>
          </p:cNvPr>
          <p:cNvSpPr txBox="1"/>
          <p:nvPr/>
        </p:nvSpPr>
        <p:spPr>
          <a:xfrm>
            <a:off x="5117181" y="5381350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A70BB2B-FACB-6710-0E41-E17574894453}"/>
                  </a:ext>
                </a:extLst>
              </p:cNvPr>
              <p:cNvSpPr/>
              <p:nvPr/>
            </p:nvSpPr>
            <p:spPr>
              <a:xfrm>
                <a:off x="7018288" y="3033667"/>
                <a:ext cx="549164" cy="5458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A70BB2B-FACB-6710-0E41-E17574894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288" y="3033667"/>
                <a:ext cx="549164" cy="545815"/>
              </a:xfrm>
              <a:prstGeom prst="rect">
                <a:avLst/>
              </a:prstGeom>
              <a:blipFill>
                <a:blip r:embed="rId3"/>
                <a:stretch>
                  <a:fillRect l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447FB7-8EA1-E210-4CAA-1C0D66F23D6D}"/>
              </a:ext>
            </a:extLst>
          </p:cNvPr>
          <p:cNvCxnSpPr>
            <a:cxnSpLocks/>
            <a:stCxn id="32" idx="1"/>
            <a:endCxn id="35" idx="6"/>
          </p:cNvCxnSpPr>
          <p:nvPr/>
        </p:nvCxnSpPr>
        <p:spPr>
          <a:xfrm flipH="1">
            <a:off x="6514794" y="3306575"/>
            <a:ext cx="503494" cy="2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13EDB7E8-2F7B-58BD-3070-BEE4F5AA2DBE}"/>
              </a:ext>
            </a:extLst>
          </p:cNvPr>
          <p:cNvCxnSpPr>
            <a:cxnSpLocks/>
            <a:stCxn id="32" idx="0"/>
            <a:endCxn id="17" idx="0"/>
          </p:cNvCxnSpPr>
          <p:nvPr/>
        </p:nvCxnSpPr>
        <p:spPr>
          <a:xfrm rot="16200000" flipV="1">
            <a:off x="5998493" y="1739290"/>
            <a:ext cx="112731" cy="2476024"/>
          </a:xfrm>
          <a:prstGeom prst="curvedConnector3">
            <a:avLst>
              <a:gd name="adj1" fmla="val 3027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arison of cows in a field&#10;&#10;Description automatically generated">
            <a:extLst>
              <a:ext uri="{FF2B5EF4-FFF2-40B4-BE49-F238E27FC236}">
                <a16:creationId xmlns:a16="http://schemas.microsoft.com/office/drawing/2014/main" id="{82A002E7-3BA3-DA2F-28C3-8AD2EA462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479"/>
          <a:stretch/>
        </p:blipFill>
        <p:spPr>
          <a:xfrm>
            <a:off x="8105398" y="1830498"/>
            <a:ext cx="3490851" cy="1699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924019-CF57-BB90-0AEC-14D504C96B9E}"/>
              </a:ext>
            </a:extLst>
          </p:cNvPr>
          <p:cNvSpPr txBox="1"/>
          <p:nvPr/>
        </p:nvSpPr>
        <p:spPr>
          <a:xfrm>
            <a:off x="8209542" y="3650095"/>
            <a:ext cx="32825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Train: </a:t>
            </a:r>
            <a:r>
              <a:rPr lang="en-US" sz="2000" dirty="0"/>
              <a:t>animal and scene are highly correlated.</a:t>
            </a:r>
          </a:p>
          <a:p>
            <a:endParaRPr lang="en-US" sz="2000" dirty="0"/>
          </a:p>
          <a:p>
            <a:r>
              <a:rPr lang="en-US" sz="2000" b="1" dirty="0"/>
              <a:t>Test: </a:t>
            </a:r>
            <a:r>
              <a:rPr lang="en-US" sz="2000" dirty="0"/>
              <a:t>intervention breaks correlation.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C088A9-C206-99C0-185D-25B4C6CF0E1F}"/>
              </a:ext>
            </a:extLst>
          </p:cNvPr>
          <p:cNvSpPr/>
          <p:nvPr/>
        </p:nvSpPr>
        <p:spPr>
          <a:xfrm>
            <a:off x="2704577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scene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1701FD-D4DE-DA2F-0E28-4A0C02B35D8B}"/>
              </a:ext>
            </a:extLst>
          </p:cNvPr>
          <p:cNvSpPr/>
          <p:nvPr/>
        </p:nvSpPr>
        <p:spPr>
          <a:xfrm>
            <a:off x="1395249" y="4226338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label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EF3613-D5BD-B46A-2AEF-719732781A6F}"/>
              </a:ext>
            </a:extLst>
          </p:cNvPr>
          <p:cNvSpPr/>
          <p:nvPr/>
        </p:nvSpPr>
        <p:spPr>
          <a:xfrm>
            <a:off x="4428226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animal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35A6C6-E9A8-0C9C-CB9D-83A8CE760C63}"/>
              </a:ext>
            </a:extLst>
          </p:cNvPr>
          <p:cNvCxnSpPr>
            <a:cxnSpLocks/>
            <a:stCxn id="17" idx="6"/>
            <a:endCxn id="35" idx="2"/>
          </p:cNvCxnSpPr>
          <p:nvPr/>
        </p:nvCxnSpPr>
        <p:spPr>
          <a:xfrm>
            <a:off x="5205466" y="3309556"/>
            <a:ext cx="532088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D8CEF1C-120B-588B-8EF1-9555139AAB7C}"/>
              </a:ext>
            </a:extLst>
          </p:cNvPr>
          <p:cNvSpPr/>
          <p:nvPr/>
        </p:nvSpPr>
        <p:spPr>
          <a:xfrm>
            <a:off x="5737554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scene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79827AA-D2E5-ED9A-9F4F-D53894F28344}"/>
              </a:ext>
            </a:extLst>
          </p:cNvPr>
          <p:cNvSpPr/>
          <p:nvPr/>
        </p:nvSpPr>
        <p:spPr>
          <a:xfrm>
            <a:off x="4428226" y="4226338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label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891C31-5677-4ECC-6687-680C0479D47B}"/>
              </a:ext>
            </a:extLst>
          </p:cNvPr>
          <p:cNvCxnSpPr>
            <a:cxnSpLocks/>
          </p:cNvCxnSpPr>
          <p:nvPr/>
        </p:nvCxnSpPr>
        <p:spPr>
          <a:xfrm>
            <a:off x="4826614" y="3708686"/>
            <a:ext cx="0" cy="524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346DFD-A719-F920-BCB5-9F3B044583AF}"/>
                  </a:ext>
                </a:extLst>
              </p:cNvPr>
              <p:cNvSpPr txBox="1"/>
              <p:nvPr/>
            </p:nvSpPr>
            <p:spPr>
              <a:xfrm>
                <a:off x="7087585" y="5466554"/>
                <a:ext cx="5988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𝑠𝑐𝑒𝑛𝑒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𝑠𝑐𝑒𝑛𝑒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346DFD-A719-F920-BCB5-9F3B04458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585" y="5466554"/>
                <a:ext cx="5988531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15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B95B6-6A19-8B17-AB31-326060D05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D5E8-7790-081B-7D80-0365C865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causality help?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9F5085-1BC9-D5A2-6B7B-04AA48194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294" y="1690688"/>
            <a:ext cx="6182710" cy="507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Distribution Shift              Intervention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AC17194D-6B91-CA09-16A8-55C943B60419}"/>
              </a:ext>
            </a:extLst>
          </p:cNvPr>
          <p:cNvSpPr/>
          <p:nvPr/>
        </p:nvSpPr>
        <p:spPr>
          <a:xfrm>
            <a:off x="3932184" y="1830498"/>
            <a:ext cx="693683" cy="178676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7D1333C-0714-4602-E2A1-BA9754465853}"/>
              </a:ext>
            </a:extLst>
          </p:cNvPr>
          <p:cNvSpPr/>
          <p:nvPr/>
        </p:nvSpPr>
        <p:spPr>
          <a:xfrm>
            <a:off x="1132491" y="2577852"/>
            <a:ext cx="2511973" cy="272987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52902A-6720-12AF-0559-0E028603780D}"/>
              </a:ext>
            </a:extLst>
          </p:cNvPr>
          <p:cNvSpPr/>
          <p:nvPr/>
        </p:nvSpPr>
        <p:spPr>
          <a:xfrm>
            <a:off x="1395249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animal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801210-4B68-EDA8-965E-8AE111793C02}"/>
              </a:ext>
            </a:extLst>
          </p:cNvPr>
          <p:cNvCxnSpPr>
            <a:cxnSpLocks/>
          </p:cNvCxnSpPr>
          <p:nvPr/>
        </p:nvCxnSpPr>
        <p:spPr>
          <a:xfrm>
            <a:off x="1783869" y="3698176"/>
            <a:ext cx="0" cy="524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0DAAAB-3E61-2B8F-A767-147828FC955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72489" y="3309556"/>
            <a:ext cx="532088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40AA72-B5E0-55C3-6580-2F48D1936532}"/>
              </a:ext>
            </a:extLst>
          </p:cNvPr>
          <p:cNvSpPr txBox="1"/>
          <p:nvPr/>
        </p:nvSpPr>
        <p:spPr>
          <a:xfrm>
            <a:off x="1895803" y="5374221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Train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A52D9E3-00AF-F53A-B015-50C2DEEECA72}"/>
              </a:ext>
            </a:extLst>
          </p:cNvPr>
          <p:cNvSpPr/>
          <p:nvPr/>
        </p:nvSpPr>
        <p:spPr>
          <a:xfrm>
            <a:off x="4248809" y="2553087"/>
            <a:ext cx="2511973" cy="275463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BFB61A-D870-7AD3-54B2-A1B180677E0A}"/>
              </a:ext>
            </a:extLst>
          </p:cNvPr>
          <p:cNvSpPr txBox="1"/>
          <p:nvPr/>
        </p:nvSpPr>
        <p:spPr>
          <a:xfrm>
            <a:off x="5117181" y="5381350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C8DBFF1-4836-5B77-A449-C61589F99C3C}"/>
                  </a:ext>
                </a:extLst>
              </p:cNvPr>
              <p:cNvSpPr/>
              <p:nvPr/>
            </p:nvSpPr>
            <p:spPr>
              <a:xfrm>
                <a:off x="7018288" y="3033667"/>
                <a:ext cx="549164" cy="5458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A70BB2B-FACB-6710-0E41-E17574894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288" y="3033667"/>
                <a:ext cx="549164" cy="545815"/>
              </a:xfrm>
              <a:prstGeom prst="rect">
                <a:avLst/>
              </a:prstGeom>
              <a:blipFill>
                <a:blip r:embed="rId3"/>
                <a:stretch>
                  <a:fillRect l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C75319-BF09-690D-8D85-7192F841CCFD}"/>
              </a:ext>
            </a:extLst>
          </p:cNvPr>
          <p:cNvCxnSpPr>
            <a:cxnSpLocks/>
            <a:stCxn id="32" idx="1"/>
            <a:endCxn id="35" idx="6"/>
          </p:cNvCxnSpPr>
          <p:nvPr/>
        </p:nvCxnSpPr>
        <p:spPr>
          <a:xfrm flipH="1">
            <a:off x="6514794" y="3306575"/>
            <a:ext cx="503494" cy="2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ADA9C801-8D08-F452-F559-7EAFDDD62A37}"/>
              </a:ext>
            </a:extLst>
          </p:cNvPr>
          <p:cNvCxnSpPr>
            <a:cxnSpLocks/>
            <a:stCxn id="32" idx="0"/>
            <a:endCxn id="17" idx="0"/>
          </p:cNvCxnSpPr>
          <p:nvPr/>
        </p:nvCxnSpPr>
        <p:spPr>
          <a:xfrm rot="16200000" flipV="1">
            <a:off x="5998493" y="1739290"/>
            <a:ext cx="112731" cy="2476024"/>
          </a:xfrm>
          <a:prstGeom prst="curvedConnector3">
            <a:avLst>
              <a:gd name="adj1" fmla="val 3027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arison of cows in a field&#10;&#10;Description automatically generated">
            <a:extLst>
              <a:ext uri="{FF2B5EF4-FFF2-40B4-BE49-F238E27FC236}">
                <a16:creationId xmlns:a16="http://schemas.microsoft.com/office/drawing/2014/main" id="{3B763E64-972D-B8F9-B493-6A776D812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479"/>
          <a:stretch/>
        </p:blipFill>
        <p:spPr>
          <a:xfrm>
            <a:off x="8105398" y="1830498"/>
            <a:ext cx="3490851" cy="1699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64FC33-E723-A00D-8CEA-8A504FFDC580}"/>
              </a:ext>
            </a:extLst>
          </p:cNvPr>
          <p:cNvSpPr txBox="1"/>
          <p:nvPr/>
        </p:nvSpPr>
        <p:spPr>
          <a:xfrm>
            <a:off x="8209542" y="3650095"/>
            <a:ext cx="32825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Train: </a:t>
            </a:r>
            <a:r>
              <a:rPr lang="en-US" sz="2000" dirty="0"/>
              <a:t>animal and scene are highly correlated.</a:t>
            </a:r>
          </a:p>
          <a:p>
            <a:endParaRPr lang="en-US" sz="2000" dirty="0"/>
          </a:p>
          <a:p>
            <a:r>
              <a:rPr lang="en-US" sz="2000" b="1" dirty="0"/>
              <a:t>Test: </a:t>
            </a:r>
            <a:r>
              <a:rPr lang="en-US" sz="2000" dirty="0"/>
              <a:t>intervention breaks correlation.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4B6E7-D299-8FF6-93CC-1DBDFF8D080A}"/>
              </a:ext>
            </a:extLst>
          </p:cNvPr>
          <p:cNvSpPr/>
          <p:nvPr/>
        </p:nvSpPr>
        <p:spPr>
          <a:xfrm>
            <a:off x="2704577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scene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F1C5F1-447C-A63F-38A7-98763FC22727}"/>
              </a:ext>
            </a:extLst>
          </p:cNvPr>
          <p:cNvSpPr/>
          <p:nvPr/>
        </p:nvSpPr>
        <p:spPr>
          <a:xfrm>
            <a:off x="1395249" y="4226338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label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B3C9C7-0477-DD2A-503F-904897B3EB96}"/>
              </a:ext>
            </a:extLst>
          </p:cNvPr>
          <p:cNvSpPr/>
          <p:nvPr/>
        </p:nvSpPr>
        <p:spPr>
          <a:xfrm>
            <a:off x="4428226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animal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43D3EF-0E3B-40FB-1031-CA41FA8C72F7}"/>
              </a:ext>
            </a:extLst>
          </p:cNvPr>
          <p:cNvCxnSpPr>
            <a:cxnSpLocks/>
            <a:stCxn id="17" idx="6"/>
            <a:endCxn id="35" idx="2"/>
          </p:cNvCxnSpPr>
          <p:nvPr/>
        </p:nvCxnSpPr>
        <p:spPr>
          <a:xfrm>
            <a:off x="5205466" y="3309556"/>
            <a:ext cx="532088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1D2C21-BD74-4DD7-C66A-CC33264B805F}"/>
              </a:ext>
            </a:extLst>
          </p:cNvPr>
          <p:cNvSpPr/>
          <p:nvPr/>
        </p:nvSpPr>
        <p:spPr>
          <a:xfrm>
            <a:off x="5737554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scene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39A297-5C9A-FB82-44C1-76FD40883A89}"/>
              </a:ext>
            </a:extLst>
          </p:cNvPr>
          <p:cNvSpPr/>
          <p:nvPr/>
        </p:nvSpPr>
        <p:spPr>
          <a:xfrm>
            <a:off x="4428226" y="4226338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label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409002-B670-A833-3855-F5F00CDEC716}"/>
              </a:ext>
            </a:extLst>
          </p:cNvPr>
          <p:cNvCxnSpPr>
            <a:cxnSpLocks/>
          </p:cNvCxnSpPr>
          <p:nvPr/>
        </p:nvCxnSpPr>
        <p:spPr>
          <a:xfrm>
            <a:off x="4826614" y="3708686"/>
            <a:ext cx="0" cy="524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CE673B-E122-B690-69FA-E1DCA50C91F5}"/>
                  </a:ext>
                </a:extLst>
              </p:cNvPr>
              <p:cNvSpPr txBox="1"/>
              <p:nvPr/>
            </p:nvSpPr>
            <p:spPr>
              <a:xfrm>
                <a:off x="7087585" y="5466554"/>
                <a:ext cx="5988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𝑠𝑐𝑒𝑛𝑒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𝑠𝑐𝑒𝑛𝑒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CE673B-E122-B690-69FA-E1DCA50C9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585" y="5466554"/>
                <a:ext cx="5988531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1E519D-F4F2-594E-BA6D-F8123A330587}"/>
                  </a:ext>
                </a:extLst>
              </p:cNvPr>
              <p:cNvSpPr txBox="1"/>
              <p:nvPr/>
            </p:nvSpPr>
            <p:spPr>
              <a:xfrm>
                <a:off x="991408" y="6122141"/>
                <a:ext cx="5988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𝑎𝑛𝑖𝑚𝑎𝑙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𝑎𝑛𝑖𝑚𝑎𝑙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1E519D-F4F2-594E-BA6D-F8123A330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8" y="6122141"/>
                <a:ext cx="5988531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A8C2B22-569F-1E81-E9BC-E3444191C416}"/>
              </a:ext>
            </a:extLst>
          </p:cNvPr>
          <p:cNvCxnSpPr>
            <a:cxnSpLocks/>
          </p:cNvCxnSpPr>
          <p:nvPr/>
        </p:nvCxnSpPr>
        <p:spPr>
          <a:xfrm rot="10800000">
            <a:off x="3898321" y="6427109"/>
            <a:ext cx="2605185" cy="202597"/>
          </a:xfrm>
          <a:prstGeom prst="bentConnector3">
            <a:avLst>
              <a:gd name="adj1" fmla="val 998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48D8F7-3206-7677-DBB1-26F30DD5389C}"/>
              </a:ext>
            </a:extLst>
          </p:cNvPr>
          <p:cNvSpPr txBox="1"/>
          <p:nvPr/>
        </p:nvSpPr>
        <p:spPr>
          <a:xfrm>
            <a:off x="6525267" y="6374529"/>
            <a:ext cx="18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consistency!</a:t>
            </a:r>
            <a:endParaRPr lang="en-US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AB99397-4984-10C0-1F24-13AA75B6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51" y="3118437"/>
            <a:ext cx="329242" cy="3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8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ECFCD-7532-B532-9D0B-B02BE68CE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0481-A161-5CAA-AC62-4741EA75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causality help?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F77585-A33A-4AA8-4F2E-A617E313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294" y="1690688"/>
            <a:ext cx="6182710" cy="507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Distribution Shift              Intervention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6956B887-5347-26FB-3E40-C97B9EF09D0A}"/>
              </a:ext>
            </a:extLst>
          </p:cNvPr>
          <p:cNvSpPr/>
          <p:nvPr/>
        </p:nvSpPr>
        <p:spPr>
          <a:xfrm>
            <a:off x="3932184" y="1830498"/>
            <a:ext cx="693683" cy="178676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93E0233-72A1-C3E2-D4A5-2924E48075BD}"/>
              </a:ext>
            </a:extLst>
          </p:cNvPr>
          <p:cNvSpPr/>
          <p:nvPr/>
        </p:nvSpPr>
        <p:spPr>
          <a:xfrm>
            <a:off x="1132491" y="2577852"/>
            <a:ext cx="2511973" cy="272987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5B005C-68D6-A39E-E68E-D4A627DDD295}"/>
              </a:ext>
            </a:extLst>
          </p:cNvPr>
          <p:cNvSpPr/>
          <p:nvPr/>
        </p:nvSpPr>
        <p:spPr>
          <a:xfrm>
            <a:off x="1395249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animal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AEA77-21B8-0F2B-9902-7AC6906EDB7A}"/>
              </a:ext>
            </a:extLst>
          </p:cNvPr>
          <p:cNvCxnSpPr>
            <a:cxnSpLocks/>
          </p:cNvCxnSpPr>
          <p:nvPr/>
        </p:nvCxnSpPr>
        <p:spPr>
          <a:xfrm>
            <a:off x="1783869" y="3698176"/>
            <a:ext cx="0" cy="524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BFFDFA-FC81-1BA0-B853-A52B8B92ECCD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72489" y="3309556"/>
            <a:ext cx="532088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229FED-20AA-08CE-ABE2-EF310F5DFB83}"/>
              </a:ext>
            </a:extLst>
          </p:cNvPr>
          <p:cNvSpPr txBox="1"/>
          <p:nvPr/>
        </p:nvSpPr>
        <p:spPr>
          <a:xfrm>
            <a:off x="1895803" y="5374221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Train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2CD63A-8A99-172A-30CA-EEE35187C802}"/>
              </a:ext>
            </a:extLst>
          </p:cNvPr>
          <p:cNvSpPr/>
          <p:nvPr/>
        </p:nvSpPr>
        <p:spPr>
          <a:xfrm>
            <a:off x="4248809" y="2553087"/>
            <a:ext cx="2511973" cy="275463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EF4252-EAD6-5D31-5859-AF614C44748F}"/>
              </a:ext>
            </a:extLst>
          </p:cNvPr>
          <p:cNvSpPr txBox="1"/>
          <p:nvPr/>
        </p:nvSpPr>
        <p:spPr>
          <a:xfrm>
            <a:off x="5117181" y="5381350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94BB4E1-6AF5-7E4B-38F0-0D031ECF3305}"/>
                  </a:ext>
                </a:extLst>
              </p:cNvPr>
              <p:cNvSpPr/>
              <p:nvPr/>
            </p:nvSpPr>
            <p:spPr>
              <a:xfrm>
                <a:off x="7018288" y="3033667"/>
                <a:ext cx="549164" cy="5458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94BB4E1-6AF5-7E4B-38F0-0D031ECF3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288" y="3033667"/>
                <a:ext cx="549164" cy="545815"/>
              </a:xfrm>
              <a:prstGeom prst="rect">
                <a:avLst/>
              </a:prstGeom>
              <a:blipFill>
                <a:blip r:embed="rId3"/>
                <a:stretch>
                  <a:fillRect l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F3E571-D527-29DD-94B4-A6AA40B700CD}"/>
              </a:ext>
            </a:extLst>
          </p:cNvPr>
          <p:cNvCxnSpPr>
            <a:cxnSpLocks/>
            <a:stCxn id="32" idx="1"/>
            <a:endCxn id="35" idx="6"/>
          </p:cNvCxnSpPr>
          <p:nvPr/>
        </p:nvCxnSpPr>
        <p:spPr>
          <a:xfrm flipH="1">
            <a:off x="6514794" y="3306575"/>
            <a:ext cx="503494" cy="2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503EFD94-E0CD-6832-BE86-2919D504790D}"/>
              </a:ext>
            </a:extLst>
          </p:cNvPr>
          <p:cNvCxnSpPr>
            <a:cxnSpLocks/>
            <a:stCxn id="32" idx="0"/>
            <a:endCxn id="17" idx="0"/>
          </p:cNvCxnSpPr>
          <p:nvPr/>
        </p:nvCxnSpPr>
        <p:spPr>
          <a:xfrm rot="16200000" flipV="1">
            <a:off x="5998493" y="1739290"/>
            <a:ext cx="112731" cy="2476024"/>
          </a:xfrm>
          <a:prstGeom prst="curvedConnector3">
            <a:avLst>
              <a:gd name="adj1" fmla="val 3027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1BA676A-2C2F-CF82-179D-95D520AB1052}"/>
              </a:ext>
            </a:extLst>
          </p:cNvPr>
          <p:cNvSpPr/>
          <p:nvPr/>
        </p:nvSpPr>
        <p:spPr>
          <a:xfrm>
            <a:off x="2704577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scene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E2073-4228-E755-0471-7FEBF9A1CEAB}"/>
              </a:ext>
            </a:extLst>
          </p:cNvPr>
          <p:cNvSpPr/>
          <p:nvPr/>
        </p:nvSpPr>
        <p:spPr>
          <a:xfrm>
            <a:off x="1395249" y="4226338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label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B24E62-AD33-7717-EB94-7B4E91F85188}"/>
              </a:ext>
            </a:extLst>
          </p:cNvPr>
          <p:cNvSpPr/>
          <p:nvPr/>
        </p:nvSpPr>
        <p:spPr>
          <a:xfrm>
            <a:off x="4428226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animal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AA7619-3B20-A434-DFB1-6A969668A2B3}"/>
              </a:ext>
            </a:extLst>
          </p:cNvPr>
          <p:cNvCxnSpPr>
            <a:cxnSpLocks/>
            <a:stCxn id="17" idx="6"/>
            <a:endCxn id="35" idx="2"/>
          </p:cNvCxnSpPr>
          <p:nvPr/>
        </p:nvCxnSpPr>
        <p:spPr>
          <a:xfrm>
            <a:off x="5205466" y="3309556"/>
            <a:ext cx="532088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7611E9-A193-CCE8-2CFF-96B7FB2AF613}"/>
              </a:ext>
            </a:extLst>
          </p:cNvPr>
          <p:cNvSpPr/>
          <p:nvPr/>
        </p:nvSpPr>
        <p:spPr>
          <a:xfrm>
            <a:off x="5737554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scene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720EB0-95ED-3202-DB98-F36669622421}"/>
              </a:ext>
            </a:extLst>
          </p:cNvPr>
          <p:cNvSpPr/>
          <p:nvPr/>
        </p:nvSpPr>
        <p:spPr>
          <a:xfrm>
            <a:off x="4428226" y="4226338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label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6B2B14-AD16-536B-E76A-DCEF58F57C67}"/>
              </a:ext>
            </a:extLst>
          </p:cNvPr>
          <p:cNvCxnSpPr>
            <a:cxnSpLocks/>
          </p:cNvCxnSpPr>
          <p:nvPr/>
        </p:nvCxnSpPr>
        <p:spPr>
          <a:xfrm>
            <a:off x="4826614" y="3708686"/>
            <a:ext cx="0" cy="524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577A4D-B8A1-E9A4-6242-AAE5E6D90EEF}"/>
                  </a:ext>
                </a:extLst>
              </p:cNvPr>
              <p:cNvSpPr txBox="1"/>
              <p:nvPr/>
            </p:nvSpPr>
            <p:spPr>
              <a:xfrm>
                <a:off x="991408" y="6122141"/>
                <a:ext cx="5988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𝑎𝑛𝑖𝑚𝑎𝑙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𝑎𝑛𝑖𝑚𝑎𝑙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577A4D-B8A1-E9A4-6242-AAE5E6D90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8" y="6122141"/>
                <a:ext cx="5988531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CF329C7-36E6-AF18-7445-00A877DE10C3}"/>
              </a:ext>
            </a:extLst>
          </p:cNvPr>
          <p:cNvCxnSpPr>
            <a:cxnSpLocks/>
          </p:cNvCxnSpPr>
          <p:nvPr/>
        </p:nvCxnSpPr>
        <p:spPr>
          <a:xfrm rot="10800000">
            <a:off x="3898321" y="6427109"/>
            <a:ext cx="2605185" cy="202597"/>
          </a:xfrm>
          <a:prstGeom prst="bentConnector3">
            <a:avLst>
              <a:gd name="adj1" fmla="val 998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DFF93C0-DF89-3400-78EB-AF9E5884C2A4}"/>
              </a:ext>
            </a:extLst>
          </p:cNvPr>
          <p:cNvSpPr txBox="1"/>
          <p:nvPr/>
        </p:nvSpPr>
        <p:spPr>
          <a:xfrm>
            <a:off x="6525267" y="6374529"/>
            <a:ext cx="18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consistency!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C4C3CB-8797-DC2F-3106-94EA44DFCF97}"/>
                  </a:ext>
                </a:extLst>
              </p:cNvPr>
              <p:cNvSpPr/>
              <p:nvPr/>
            </p:nvSpPr>
            <p:spPr>
              <a:xfrm>
                <a:off x="8070112" y="1217813"/>
                <a:ext cx="3283688" cy="2181045"/>
              </a:xfrm>
              <a:prstGeom prst="rect">
                <a:avLst/>
              </a:prstGeom>
              <a:solidFill>
                <a:srgbClr val="C1E5F5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If the label is NOT an intervention target: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𝑙𝑎𝑏𝑒𝑙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𝑙𝑎𝑏𝑒𝑙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is invariant under interventions!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C4C3CB-8797-DC2F-3106-94EA44DFC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112" y="1217813"/>
                <a:ext cx="3283688" cy="2181045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4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E5BF-E88D-B3D1-96CA-8A2F156EE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F6B6-A7B5-80E1-5B05-8BAC14FF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causality help?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7F4570-CC52-3D32-5D33-0BAF7249B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294" y="1690688"/>
            <a:ext cx="6182710" cy="507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Distribution Shift              Intervention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FC57E803-D58B-458C-4F44-5757C3AB0FCB}"/>
              </a:ext>
            </a:extLst>
          </p:cNvPr>
          <p:cNvSpPr/>
          <p:nvPr/>
        </p:nvSpPr>
        <p:spPr>
          <a:xfrm>
            <a:off x="3932184" y="1830498"/>
            <a:ext cx="693683" cy="178676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3EBB7FC-8CCC-8F35-9D18-50D72A984DA3}"/>
              </a:ext>
            </a:extLst>
          </p:cNvPr>
          <p:cNvSpPr/>
          <p:nvPr/>
        </p:nvSpPr>
        <p:spPr>
          <a:xfrm>
            <a:off x="1132491" y="2577852"/>
            <a:ext cx="2511973" cy="272987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65C8451-AC24-622E-FBC9-16B016A84E39}"/>
              </a:ext>
            </a:extLst>
          </p:cNvPr>
          <p:cNvSpPr/>
          <p:nvPr/>
        </p:nvSpPr>
        <p:spPr>
          <a:xfrm>
            <a:off x="1395249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animal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C1E0AC-F630-8FD4-4151-1D55DCD4114C}"/>
              </a:ext>
            </a:extLst>
          </p:cNvPr>
          <p:cNvCxnSpPr>
            <a:cxnSpLocks/>
          </p:cNvCxnSpPr>
          <p:nvPr/>
        </p:nvCxnSpPr>
        <p:spPr>
          <a:xfrm>
            <a:off x="1783869" y="3698176"/>
            <a:ext cx="0" cy="524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6A4FB3-BF41-B013-4B03-04A06FC2B31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72489" y="3309556"/>
            <a:ext cx="532088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7BAB93-D5A0-49A5-0F21-0E1DDF40AB2E}"/>
              </a:ext>
            </a:extLst>
          </p:cNvPr>
          <p:cNvSpPr txBox="1"/>
          <p:nvPr/>
        </p:nvSpPr>
        <p:spPr>
          <a:xfrm>
            <a:off x="1895803" y="5374221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Train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4E41F7D-B738-6351-E12A-61C38D061CC4}"/>
              </a:ext>
            </a:extLst>
          </p:cNvPr>
          <p:cNvSpPr/>
          <p:nvPr/>
        </p:nvSpPr>
        <p:spPr>
          <a:xfrm>
            <a:off x="4248809" y="2553087"/>
            <a:ext cx="2511973" cy="275463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2ACD97-02B4-9615-BC64-A6A5E7E9A2EE}"/>
              </a:ext>
            </a:extLst>
          </p:cNvPr>
          <p:cNvSpPr txBox="1"/>
          <p:nvPr/>
        </p:nvSpPr>
        <p:spPr>
          <a:xfrm>
            <a:off x="5117181" y="5381350"/>
            <a:ext cx="98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94201-99BF-772D-1516-D2BFADB6D6E5}"/>
                  </a:ext>
                </a:extLst>
              </p:cNvPr>
              <p:cNvSpPr/>
              <p:nvPr/>
            </p:nvSpPr>
            <p:spPr>
              <a:xfrm>
                <a:off x="7018288" y="3033667"/>
                <a:ext cx="549164" cy="5458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94201-99BF-772D-1516-D2BFADB6D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288" y="3033667"/>
                <a:ext cx="549164" cy="545815"/>
              </a:xfrm>
              <a:prstGeom prst="rect">
                <a:avLst/>
              </a:prstGeom>
              <a:blipFill>
                <a:blip r:embed="rId3"/>
                <a:stretch>
                  <a:fillRect l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29DC7A-4C6E-3B75-D74D-ECD1BD419EB3}"/>
              </a:ext>
            </a:extLst>
          </p:cNvPr>
          <p:cNvCxnSpPr>
            <a:cxnSpLocks/>
            <a:stCxn id="32" idx="1"/>
            <a:endCxn id="35" idx="6"/>
          </p:cNvCxnSpPr>
          <p:nvPr/>
        </p:nvCxnSpPr>
        <p:spPr>
          <a:xfrm flipH="1">
            <a:off x="6514794" y="3306575"/>
            <a:ext cx="503494" cy="2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E16D3593-1131-88A1-0B97-E64D940861CD}"/>
              </a:ext>
            </a:extLst>
          </p:cNvPr>
          <p:cNvCxnSpPr>
            <a:cxnSpLocks/>
            <a:stCxn id="32" idx="0"/>
            <a:endCxn id="17" idx="0"/>
          </p:cNvCxnSpPr>
          <p:nvPr/>
        </p:nvCxnSpPr>
        <p:spPr>
          <a:xfrm rot="16200000" flipV="1">
            <a:off x="5998493" y="1739290"/>
            <a:ext cx="112731" cy="2476024"/>
          </a:xfrm>
          <a:prstGeom prst="curvedConnector3">
            <a:avLst>
              <a:gd name="adj1" fmla="val 3027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D286DFA-1D18-645F-0257-83557DE95F17}"/>
              </a:ext>
            </a:extLst>
          </p:cNvPr>
          <p:cNvSpPr/>
          <p:nvPr/>
        </p:nvSpPr>
        <p:spPr>
          <a:xfrm>
            <a:off x="2704577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scene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B02492-8BC1-CF1A-55F7-FF49BBB28E1B}"/>
              </a:ext>
            </a:extLst>
          </p:cNvPr>
          <p:cNvSpPr/>
          <p:nvPr/>
        </p:nvSpPr>
        <p:spPr>
          <a:xfrm>
            <a:off x="1395249" y="4226338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label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BEFD76-1999-2BF5-CC64-25F1BA24C7EA}"/>
              </a:ext>
            </a:extLst>
          </p:cNvPr>
          <p:cNvSpPr/>
          <p:nvPr/>
        </p:nvSpPr>
        <p:spPr>
          <a:xfrm>
            <a:off x="4428226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animal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50C227-8106-29F8-C9D0-7632E6C04F07}"/>
              </a:ext>
            </a:extLst>
          </p:cNvPr>
          <p:cNvCxnSpPr>
            <a:cxnSpLocks/>
            <a:stCxn id="17" idx="6"/>
            <a:endCxn id="35" idx="2"/>
          </p:cNvCxnSpPr>
          <p:nvPr/>
        </p:nvCxnSpPr>
        <p:spPr>
          <a:xfrm>
            <a:off x="5205466" y="3309556"/>
            <a:ext cx="532088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776EB0F-3DA9-91B9-6788-605562E1C190}"/>
              </a:ext>
            </a:extLst>
          </p:cNvPr>
          <p:cNvSpPr/>
          <p:nvPr/>
        </p:nvSpPr>
        <p:spPr>
          <a:xfrm>
            <a:off x="5737554" y="2920936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scene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77901D7-F440-0CBB-409A-86589F258704}"/>
              </a:ext>
            </a:extLst>
          </p:cNvPr>
          <p:cNvSpPr/>
          <p:nvPr/>
        </p:nvSpPr>
        <p:spPr>
          <a:xfrm>
            <a:off x="4428226" y="4226338"/>
            <a:ext cx="777240" cy="777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label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3181FD-F02A-EC65-D6EA-8FFCB3CD6353}"/>
              </a:ext>
            </a:extLst>
          </p:cNvPr>
          <p:cNvCxnSpPr>
            <a:cxnSpLocks/>
          </p:cNvCxnSpPr>
          <p:nvPr/>
        </p:nvCxnSpPr>
        <p:spPr>
          <a:xfrm>
            <a:off x="4826614" y="3708686"/>
            <a:ext cx="0" cy="524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ED04E-00AA-3E67-9041-36074CFD83FD}"/>
                  </a:ext>
                </a:extLst>
              </p:cNvPr>
              <p:cNvSpPr txBox="1"/>
              <p:nvPr/>
            </p:nvSpPr>
            <p:spPr>
              <a:xfrm>
                <a:off x="991408" y="6122141"/>
                <a:ext cx="5988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𝑎𝑛𝑖𝑚𝑎𝑙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𝑎𝑛𝑖𝑚𝑎𝑙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ED04E-00AA-3E67-9041-36074CFD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8" y="6122141"/>
                <a:ext cx="5988531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35AE83C-6E9B-6475-E73C-97250982D389}"/>
              </a:ext>
            </a:extLst>
          </p:cNvPr>
          <p:cNvCxnSpPr>
            <a:cxnSpLocks/>
          </p:cNvCxnSpPr>
          <p:nvPr/>
        </p:nvCxnSpPr>
        <p:spPr>
          <a:xfrm rot="10800000">
            <a:off x="3898321" y="6427109"/>
            <a:ext cx="2605185" cy="202597"/>
          </a:xfrm>
          <a:prstGeom prst="bentConnector3">
            <a:avLst>
              <a:gd name="adj1" fmla="val 998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92BEB8A-4240-7C89-C014-150BB9D10AE0}"/>
              </a:ext>
            </a:extLst>
          </p:cNvPr>
          <p:cNvSpPr txBox="1"/>
          <p:nvPr/>
        </p:nvSpPr>
        <p:spPr>
          <a:xfrm>
            <a:off x="6525267" y="6374529"/>
            <a:ext cx="18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b="1" dirty="0"/>
              <a:t>consistency!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876F673-99C0-B80E-790F-82F3BBF5FD76}"/>
                  </a:ext>
                </a:extLst>
              </p:cNvPr>
              <p:cNvSpPr/>
              <p:nvPr/>
            </p:nvSpPr>
            <p:spPr>
              <a:xfrm>
                <a:off x="8070112" y="1217813"/>
                <a:ext cx="3283688" cy="2181045"/>
              </a:xfrm>
              <a:prstGeom prst="rect">
                <a:avLst/>
              </a:prstGeom>
              <a:solidFill>
                <a:srgbClr val="C1E5F5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If the label is NOT an intervention target: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𝑙𝑎𝑏𝑒𝑙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𝑙𝑎𝑏𝑒𝑙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is invariant under interventions!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876F673-99C0-B80E-790F-82F3BBF5F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112" y="1217813"/>
                <a:ext cx="3283688" cy="2181045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5B7F79-6C52-B492-B5A6-D1E8E99BDAAF}"/>
                  </a:ext>
                </a:extLst>
              </p:cNvPr>
              <p:cNvSpPr/>
              <p:nvPr/>
            </p:nvSpPr>
            <p:spPr>
              <a:xfrm>
                <a:off x="8070112" y="3960185"/>
                <a:ext cx="3283688" cy="2321862"/>
              </a:xfrm>
              <a:prstGeom prst="rect">
                <a:avLst/>
              </a:prstGeom>
              <a:solidFill>
                <a:srgbClr val="C1E5F5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 classifier that uses only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as features will have better worst-case performance under interventions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5B7F79-6C52-B492-B5A6-D1E8E99BD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112" y="3960185"/>
                <a:ext cx="3283688" cy="2321862"/>
              </a:xfrm>
              <a:prstGeom prst="rect">
                <a:avLst/>
              </a:prstGeom>
              <a:blipFill>
                <a:blip r:embed="rId6"/>
                <a:stretch>
                  <a:fillRect t="-2186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>
            <a:extLst>
              <a:ext uri="{FF2B5EF4-FFF2-40B4-BE49-F238E27FC236}">
                <a16:creationId xmlns:a16="http://schemas.microsoft.com/office/drawing/2014/main" id="{9E160C5F-5D91-3EF7-1424-9508CBB2350C}"/>
              </a:ext>
            </a:extLst>
          </p:cNvPr>
          <p:cNvSpPr/>
          <p:nvPr/>
        </p:nvSpPr>
        <p:spPr>
          <a:xfrm>
            <a:off x="9566078" y="3470819"/>
            <a:ext cx="291756" cy="43559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2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CCEA-5F39-8903-6607-11FB406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find the causal parents?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2F7B9-DEFE-5A1E-138C-908060DB3B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we have interventional data, we can look for the features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satisfy this invariance condition!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2F7B9-DEFE-5A1E-138C-908060DB3B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D3CB47C-1DB9-C6BB-12FF-27A7DA71D6EF}"/>
                  </a:ext>
                </a:extLst>
              </p:cNvPr>
              <p:cNvSpPr/>
              <p:nvPr/>
            </p:nvSpPr>
            <p:spPr>
              <a:xfrm>
                <a:off x="3464278" y="3002536"/>
                <a:ext cx="5263443" cy="852928"/>
              </a:xfrm>
              <a:prstGeom prst="rect">
                <a:avLst/>
              </a:prstGeom>
              <a:solidFill>
                <a:srgbClr val="C1E5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D3CB47C-1DB9-C6BB-12FF-27A7DA71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278" y="3002536"/>
                <a:ext cx="5263443" cy="852928"/>
              </a:xfrm>
              <a:prstGeom prst="rect">
                <a:avLst/>
              </a:prstGeom>
              <a:blipFill>
                <a:blip r:embed="rId3"/>
                <a:stretch>
                  <a:fillRect l="-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61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A500-F37A-88E1-772B-7F2A42B27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21EC-80A7-4342-B381-78124424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find the causal parents?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F96EE1-86BA-5AB5-FC08-8B498CA71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298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we have interventional data, we can look for the features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satisfy this invariance condition!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F96EE1-86BA-5AB5-FC08-8B498CA71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29839"/>
              </a:xfrm>
              <a:blipFill>
                <a:blip r:embed="rId3"/>
                <a:stretch>
                  <a:fillRect l="-1206" t="-4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BFAF47-1B83-77B1-1254-81C87A86BC51}"/>
                  </a:ext>
                </a:extLst>
              </p:cNvPr>
              <p:cNvSpPr/>
              <p:nvPr/>
            </p:nvSpPr>
            <p:spPr>
              <a:xfrm>
                <a:off x="3464278" y="3002536"/>
                <a:ext cx="5263443" cy="852928"/>
              </a:xfrm>
              <a:prstGeom prst="rect">
                <a:avLst/>
              </a:prstGeom>
              <a:solidFill>
                <a:srgbClr val="C1E5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BFAF47-1B83-77B1-1254-81C87A86B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278" y="3002536"/>
                <a:ext cx="5263443" cy="852928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19ABF2-A72B-68D6-7A14-12758562A3B8}"/>
              </a:ext>
            </a:extLst>
          </p:cNvPr>
          <p:cNvSpPr txBox="1">
            <a:spLocks/>
          </p:cNvSpPr>
          <p:nvPr/>
        </p:nvSpPr>
        <p:spPr>
          <a:xfrm>
            <a:off x="881945" y="4269670"/>
            <a:ext cx="10515600" cy="202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accomplish this with </a:t>
            </a:r>
            <a:r>
              <a:rPr lang="en-US" i="1" dirty="0"/>
              <a:t>multi-environment </a:t>
            </a:r>
            <a:r>
              <a:rPr lang="en-US" dirty="0"/>
              <a:t>data:</a:t>
            </a: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16B5FD-0D59-0004-44C7-95E1A3719D55}"/>
                  </a:ext>
                </a:extLst>
              </p:cNvPr>
              <p:cNvSpPr/>
              <p:nvPr/>
            </p:nvSpPr>
            <p:spPr>
              <a:xfrm>
                <a:off x="3344488" y="5032375"/>
                <a:ext cx="5590513" cy="852928"/>
              </a:xfrm>
              <a:prstGeom prst="rect">
                <a:avLst/>
              </a:prstGeom>
              <a:solidFill>
                <a:srgbClr val="C1E5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16B5FD-0D59-0004-44C7-95E1A3719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88" y="5032375"/>
                <a:ext cx="5590513" cy="852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37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CCEA-5F39-8903-6607-11FB406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finding invariant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F7B9-DEFE-5A1E-138C-908060DB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745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Invariant Causal Prediction (ICP)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[Peters, et al. 2015] [4]</a:t>
            </a:r>
          </a:p>
          <a:p>
            <a:r>
              <a:rPr lang="en-US" dirty="0"/>
              <a:t>Goal: causal inference</a:t>
            </a:r>
          </a:p>
          <a:p>
            <a:r>
              <a:rPr lang="en-US" dirty="0"/>
              <a:t>Method: exhaustive search + statistical hypothesis tests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Invariant Risk Minimization (IRM)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Arjovsky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2019] [5]</a:t>
            </a:r>
          </a:p>
          <a:p>
            <a:r>
              <a:rPr lang="en-US" dirty="0"/>
              <a:t>Goal: OOD Generalization / Machine Learning</a:t>
            </a:r>
          </a:p>
          <a:p>
            <a:r>
              <a:rPr lang="en-US" dirty="0"/>
              <a:t>Method: gradient-based optimization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7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B7516-4AF9-7316-5898-70FCF2FAE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20BE-E5EA-A345-5DA8-CE6C2185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finding invariant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F018-3AD2-C498-5854-6E10F55A3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745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Invariant Causal Prediction (ICP)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[Peters, et al. 2015] [4]</a:t>
            </a:r>
          </a:p>
          <a:p>
            <a:r>
              <a:rPr lang="en-US" dirty="0"/>
              <a:t>Goal: causal inference</a:t>
            </a:r>
          </a:p>
          <a:p>
            <a:r>
              <a:rPr lang="en-US" dirty="0"/>
              <a:t>Method: exhaustive search + statistical hypothesis tests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Invariant Risk Minimization (IRM)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Arjovsky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2019] [5]</a:t>
            </a:r>
          </a:p>
          <a:p>
            <a:r>
              <a:rPr lang="en-US" dirty="0"/>
              <a:t>Goal: OOD Generalization / Machine Learning</a:t>
            </a:r>
          </a:p>
          <a:p>
            <a:r>
              <a:rPr lang="en-US" dirty="0"/>
              <a:t>Method: gradient-based optimization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3FE96-3EF7-8F26-818E-2327D5FE9B0E}"/>
              </a:ext>
            </a:extLst>
          </p:cNvPr>
          <p:cNvSpPr/>
          <p:nvPr/>
        </p:nvSpPr>
        <p:spPr>
          <a:xfrm>
            <a:off x="397565" y="3537098"/>
            <a:ext cx="11052313" cy="246613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1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5663-EBDA-3695-B207-CA8A21A1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Problem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5C2DF3-E128-4C87-AC76-0BC1B49DA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2200"/>
                  </a:spcBef>
                </a:pPr>
                <a:r>
                  <a:rPr lang="en-US" dirty="0"/>
                  <a:t>Different experimental conditions (i.e., environments)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∈ℇ</m:t>
                    </m:r>
                  </m:oMath>
                </a14:m>
                <a:endParaRPr lang="en-US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Covariate/predictor variables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, have </a:t>
                </a:r>
                <a:r>
                  <a:rPr lang="en-US" dirty="0" err="1"/>
                  <a:t>i.i.d.</a:t>
                </a:r>
                <a:r>
                  <a:rPr lang="en-US" dirty="0"/>
                  <a:t>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All parents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observed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No interventions on 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5C2DF3-E128-4C87-AC76-0BC1B49DA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AF8A6E5-3107-2E8F-D132-ADDB599D0942}"/>
              </a:ext>
            </a:extLst>
          </p:cNvPr>
          <p:cNvSpPr txBox="1"/>
          <p:nvPr/>
        </p:nvSpPr>
        <p:spPr>
          <a:xfrm>
            <a:off x="6958940" y="6323598"/>
            <a:ext cx="497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 Slides adapted from talk by Jonas Peters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934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8C64-B4A3-7A21-2F86-8367D033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05E8-CD99-6086-98E2-868CF658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Clarifications added to PSET 3 (problem 1.2, part d/e)</a:t>
            </a:r>
          </a:p>
          <a:p>
            <a:r>
              <a:rPr lang="en-US" dirty="0"/>
              <a:t>PSET 3 due Friday 2/2 at 11:59 pm EST</a:t>
            </a:r>
          </a:p>
          <a:p>
            <a:r>
              <a:rPr lang="en-US" dirty="0"/>
              <a:t>Study session Wednesday 5:30-7:30 pm EST 24-115 (this room)</a:t>
            </a:r>
          </a:p>
          <a:p>
            <a:r>
              <a:rPr lang="en-US" dirty="0"/>
              <a:t>Paper for Thursday: “On Causal and </a:t>
            </a:r>
            <a:r>
              <a:rPr lang="en-US" dirty="0" err="1"/>
              <a:t>Anticausal</a:t>
            </a:r>
            <a:r>
              <a:rPr lang="en-US" dirty="0"/>
              <a:t> Learning” by </a:t>
            </a:r>
            <a:r>
              <a:rPr lang="en-US" dirty="0" err="1"/>
              <a:t>Schoelkopf</a:t>
            </a:r>
            <a:r>
              <a:rPr lang="en-US" dirty="0"/>
              <a:t> et al. (Test of Time award at ICML 2022)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25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C49FD-773F-344A-FA78-F2200B0A0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EC95-871E-4F37-D4D7-95839CD4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Invariance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711FC8-0DCC-7EE7-84CB-BE7F524545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the indices of parents(Y). Then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has an arbitrary distribution </a:t>
                </a:r>
              </a:p>
              <a:p>
                <a:pPr marL="0" indent="0">
                  <a:buNone/>
                </a:pPr>
                <a:r>
                  <a:rPr lang="en-US" dirty="0"/>
                  <a:t>	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invariant.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711FC8-0DCC-7EE7-84CB-BE7F52454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9AA4CF0-C461-8EBE-8E07-F3DDD4B0758C}"/>
              </a:ext>
            </a:extLst>
          </p:cNvPr>
          <p:cNvSpPr txBox="1"/>
          <p:nvPr/>
        </p:nvSpPr>
        <p:spPr>
          <a:xfrm>
            <a:off x="6958940" y="6323598"/>
            <a:ext cx="497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 Slides adapted from talk by Jonas Peters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1408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E3BB0-BDF8-BE84-DCAB-A8A2BE3B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61E3-29BF-14D5-C0D7-8412622C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Invariance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1AB7E-52B5-4D89-3E56-582B16933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the indices of parents(Y). Then there exists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non-zero values only for indicies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such that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has an arbitrary distribution </a:t>
                </a:r>
              </a:p>
              <a:p>
                <a:pPr marL="0" indent="0">
                  <a:buNone/>
                </a:pPr>
                <a:r>
                  <a:rPr lang="en-US" dirty="0"/>
                  <a:t>	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⊥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1AB7E-52B5-4D89-3E56-582B16933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37BA643-D860-9D77-13DD-BC063EB3D304}"/>
              </a:ext>
            </a:extLst>
          </p:cNvPr>
          <p:cNvSpPr/>
          <p:nvPr/>
        </p:nvSpPr>
        <p:spPr>
          <a:xfrm>
            <a:off x="9446676" y="201209"/>
            <a:ext cx="2475619" cy="1235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Focus on linear setting!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02AE2-B739-5814-5EE0-B19AD6393461}"/>
              </a:ext>
            </a:extLst>
          </p:cNvPr>
          <p:cNvSpPr txBox="1"/>
          <p:nvPr/>
        </p:nvSpPr>
        <p:spPr>
          <a:xfrm>
            <a:off x="6958940" y="6323598"/>
            <a:ext cx="497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 Slides adapted from talk by Jonas Peters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555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248CF-E12B-2509-CF28-16212C80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6931-6F97-69B8-BA79-6DA2F7DF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Invariance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A0B68-E3CA-C77D-23A4-C1A511278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the indices of parents(Y). Then there exists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non-zero values only for indicies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such that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has an arbitrary distribution </a:t>
                </a:r>
              </a:p>
              <a:p>
                <a:pPr marL="0" indent="0">
                  <a:buNone/>
                </a:pPr>
                <a:r>
                  <a:rPr lang="en-US" dirty="0"/>
                  <a:t>	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⊥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A0B68-E3CA-C77D-23A4-C1A511278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8B8C367-D280-C726-5B7E-3965BBD12159}"/>
              </a:ext>
            </a:extLst>
          </p:cNvPr>
          <p:cNvSpPr/>
          <p:nvPr/>
        </p:nvSpPr>
        <p:spPr>
          <a:xfrm>
            <a:off x="9446676" y="201209"/>
            <a:ext cx="2475619" cy="1235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Focus on linear setting!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E2E78B-74C3-C02F-0178-70B8147A0BD2}"/>
                  </a:ext>
                </a:extLst>
              </p:cNvPr>
              <p:cNvSpPr txBox="1"/>
              <p:nvPr/>
            </p:nvSpPr>
            <p:spPr>
              <a:xfrm>
                <a:off x="2876863" y="4706912"/>
                <a:ext cx="6760564" cy="1126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satisfies </a:t>
                </a:r>
                <a:r>
                  <a:rPr lang="en-US" sz="2800" i="1" dirty="0">
                    <a:solidFill>
                      <a:schemeClr val="accent1"/>
                    </a:solidFill>
                  </a:rPr>
                  <a:t>invariant prediction</a:t>
                </a:r>
              </a:p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E2E78B-74C3-C02F-0178-70B8147A0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63" y="4706912"/>
                <a:ext cx="6760564" cy="1126912"/>
              </a:xfrm>
              <a:prstGeom prst="rect">
                <a:avLst/>
              </a:prstGeom>
              <a:blipFill>
                <a:blip r:embed="rId4"/>
                <a:stretch>
                  <a:fillRect t="-555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FA414E-20EF-694C-C9F2-30F7D2BAB477}"/>
              </a:ext>
            </a:extLst>
          </p:cNvPr>
          <p:cNvSpPr txBox="1"/>
          <p:nvPr/>
        </p:nvSpPr>
        <p:spPr>
          <a:xfrm>
            <a:off x="6958940" y="6323598"/>
            <a:ext cx="497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 Slides adapted from talk by Jonas Peters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1327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B282-D69D-5979-2E4F-B8F4A6AF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3CC33-43BE-EA2D-2851-1FC43B9A28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2200"/>
                  </a:spcBef>
                  <a:buNone/>
                </a:pPr>
                <a:r>
                  <a:rPr lang="en-US" b="1" dirty="0"/>
                  <a:t>Given: </a:t>
                </a:r>
                <a:r>
                  <a:rPr lang="en-US" dirty="0"/>
                  <a:t>data from different environments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∈ℇ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2200"/>
                  </a:spcBef>
                  <a:buNone/>
                </a:pPr>
                <a:r>
                  <a:rPr lang="en-US" b="1" dirty="0"/>
                  <a:t>Find: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Parents(Y)</a:t>
                </a:r>
              </a:p>
              <a:p>
                <a:pPr marL="0" indent="0">
                  <a:spcBef>
                    <a:spcPts val="2200"/>
                  </a:spcBef>
                  <a:buNone/>
                </a:pPr>
                <a:r>
                  <a:rPr lang="en-US" b="1" dirty="0"/>
                  <a:t>Idea: </a:t>
                </a:r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for several candidates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3CC33-43BE-EA2D-2851-1FC43B9A28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36966D-2862-5929-B329-6CA520D0C360}"/>
              </a:ext>
            </a:extLst>
          </p:cNvPr>
          <p:cNvCxnSpPr>
            <a:cxnSpLocks/>
          </p:cNvCxnSpPr>
          <p:nvPr/>
        </p:nvCxnSpPr>
        <p:spPr>
          <a:xfrm flipV="1">
            <a:off x="3372787" y="3747541"/>
            <a:ext cx="0" cy="569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CC986-9131-1556-D5AA-E44961B6C84A}"/>
                  </a:ext>
                </a:extLst>
              </p:cNvPr>
              <p:cNvSpPr txBox="1"/>
              <p:nvPr/>
            </p:nvSpPr>
            <p:spPr>
              <a:xfrm>
                <a:off x="1752601" y="4452104"/>
                <a:ext cx="34639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Does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satisfy </a:t>
                </a:r>
                <a:r>
                  <a:rPr lang="en-US" sz="2800" i="1" dirty="0">
                    <a:solidFill>
                      <a:schemeClr val="accent1"/>
                    </a:solidFill>
                  </a:rPr>
                  <a:t>invariant prediction?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CC986-9131-1556-D5AA-E44961B6C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1" y="4452104"/>
                <a:ext cx="3463970" cy="954107"/>
              </a:xfrm>
              <a:prstGeom prst="rect">
                <a:avLst/>
              </a:prstGeom>
              <a:blipFill>
                <a:blip r:embed="rId3"/>
                <a:stretch>
                  <a:fillRect l="-1832" t="-6579" r="-146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4D875F-94E7-CA61-50AE-51789936DC8A}"/>
              </a:ext>
            </a:extLst>
          </p:cNvPr>
          <p:cNvSpPr txBox="1"/>
          <p:nvPr/>
        </p:nvSpPr>
        <p:spPr>
          <a:xfrm>
            <a:off x="6958940" y="6323598"/>
            <a:ext cx="497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 Slides adapted from talk by Jonas Peters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0645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3F30-EE54-3325-9223-F239D5FE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957CF1-068C-4B66-F206-D8A8FFC48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93495"/>
                <a:ext cx="9160239" cy="38834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⋂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ℇ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957CF1-068C-4B66-F206-D8A8FFC48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93495"/>
                <a:ext cx="9160239" cy="3883468"/>
              </a:xfrm>
              <a:blipFill>
                <a:blip r:embed="rId2"/>
                <a:stretch>
                  <a:fillRect t="-4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F15F8B-8E29-0AEB-B7AE-62AF2FD39A8D}"/>
                  </a:ext>
                </a:extLst>
              </p:cNvPr>
              <p:cNvSpPr/>
              <p:nvPr/>
            </p:nvSpPr>
            <p:spPr>
              <a:xfrm>
                <a:off x="7540053" y="230188"/>
                <a:ext cx="4368384" cy="14605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Assume access to test: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𝑟𝑒𝑗𝑒𝑐𝑡𝑒𝑑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𝑟𝑒𝑗𝑒𝑐𝑡𝑒𝑑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F15F8B-8E29-0AEB-B7AE-62AF2FD39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53" y="230188"/>
                <a:ext cx="4368384" cy="1460500"/>
              </a:xfrm>
              <a:prstGeom prst="rect">
                <a:avLst/>
              </a:prstGeom>
              <a:blipFill>
                <a:blip r:embed="rId3"/>
                <a:stretch>
                  <a:fillRect t="-119130" b="-2147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5C87FCA-21BC-8B7C-B984-8AA3BBC9C172}"/>
              </a:ext>
            </a:extLst>
          </p:cNvPr>
          <p:cNvSpPr txBox="1"/>
          <p:nvPr/>
        </p:nvSpPr>
        <p:spPr>
          <a:xfrm>
            <a:off x="6958940" y="6323598"/>
            <a:ext cx="497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 Slides adapted from talk by Jonas Peters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2533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BE81-FC4C-58C7-8D9C-37761AE81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6597-2E45-8298-24A5-03C1446D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7D63B-966C-5855-756B-F5DE090420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93495"/>
                <a:ext cx="9160239" cy="38834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⋂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ℇ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7D63B-966C-5855-756B-F5DE090420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93495"/>
                <a:ext cx="9160239" cy="3883468"/>
              </a:xfrm>
              <a:blipFill>
                <a:blip r:embed="rId2"/>
                <a:stretch>
                  <a:fillRect t="-4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EA8E6B-352C-73D8-E127-E95D9F3DAED9}"/>
                  </a:ext>
                </a:extLst>
              </p:cNvPr>
              <p:cNvSpPr/>
              <p:nvPr/>
            </p:nvSpPr>
            <p:spPr>
              <a:xfrm>
                <a:off x="7540053" y="230188"/>
                <a:ext cx="4368384" cy="14605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Assume access to test: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𝑟𝑒𝑗𝑒𝑐𝑡𝑒𝑑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𝑟𝑒𝑗𝑒𝑐𝑡𝑒𝑑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EA8E6B-352C-73D8-E127-E95D9F3DA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53" y="230188"/>
                <a:ext cx="4368384" cy="1460500"/>
              </a:xfrm>
              <a:prstGeom prst="rect">
                <a:avLst/>
              </a:prstGeom>
              <a:blipFill>
                <a:blip r:embed="rId3"/>
                <a:stretch>
                  <a:fillRect t="-119130" b="-2147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D9FB07-F102-2C7B-98FB-DB13567693CA}"/>
              </a:ext>
            </a:extLst>
          </p:cNvPr>
          <p:cNvSpPr txBox="1"/>
          <p:nvPr/>
        </p:nvSpPr>
        <p:spPr>
          <a:xfrm>
            <a:off x="6958940" y="6323598"/>
            <a:ext cx="497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 Slides adapted from talk by Jonas Peters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B952FB4-09A8-1333-6418-5245BB80B3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4141451"/>
                  </p:ext>
                </p:extLst>
              </p:nvPr>
            </p:nvGraphicFramePr>
            <p:xfrm>
              <a:off x="1154243" y="3927561"/>
              <a:ext cx="9653665" cy="1280160"/>
            </p:xfrm>
            <a:graphic>
              <a:graphicData uri="http://schemas.openxmlformats.org/drawingml/2006/table">
                <a:tbl>
                  <a:tblPr bandRow="1">
                    <a:tableStyleId>{BC89EF96-8CEA-46FF-86C4-4CE0E7609802}</a:tableStyleId>
                  </a:tblPr>
                  <a:tblGrid>
                    <a:gridCol w="2053652">
                      <a:extLst>
                        <a:ext uri="{9D8B030D-6E8A-4147-A177-3AD203B41FA5}">
                          <a16:colId xmlns:a16="http://schemas.microsoft.com/office/drawing/2014/main" val="3723043812"/>
                        </a:ext>
                      </a:extLst>
                    </a:gridCol>
                    <a:gridCol w="1094282">
                      <a:extLst>
                        <a:ext uri="{9D8B030D-6E8A-4147-A177-3AD203B41FA5}">
                          <a16:colId xmlns:a16="http://schemas.microsoft.com/office/drawing/2014/main" val="1358662235"/>
                        </a:ext>
                      </a:extLst>
                    </a:gridCol>
                    <a:gridCol w="1109272">
                      <a:extLst>
                        <a:ext uri="{9D8B030D-6E8A-4147-A177-3AD203B41FA5}">
                          <a16:colId xmlns:a16="http://schemas.microsoft.com/office/drawing/2014/main" val="3178694117"/>
                        </a:ext>
                      </a:extLst>
                    </a:gridCol>
                    <a:gridCol w="2068643">
                      <a:extLst>
                        <a:ext uri="{9D8B030D-6E8A-4147-A177-3AD203B41FA5}">
                          <a16:colId xmlns:a16="http://schemas.microsoft.com/office/drawing/2014/main" val="2724593807"/>
                        </a:ext>
                      </a:extLst>
                    </a:gridCol>
                    <a:gridCol w="974360">
                      <a:extLst>
                        <a:ext uri="{9D8B030D-6E8A-4147-A177-3AD203B41FA5}">
                          <a16:colId xmlns:a16="http://schemas.microsoft.com/office/drawing/2014/main" val="1700317216"/>
                        </a:ext>
                      </a:extLst>
                    </a:gridCol>
                    <a:gridCol w="1124263">
                      <a:extLst>
                        <a:ext uri="{9D8B030D-6E8A-4147-A177-3AD203B41FA5}">
                          <a16:colId xmlns:a16="http://schemas.microsoft.com/office/drawing/2014/main" val="3166488553"/>
                        </a:ext>
                      </a:extLst>
                    </a:gridCol>
                    <a:gridCol w="1229193">
                      <a:extLst>
                        <a:ext uri="{9D8B030D-6E8A-4147-A177-3AD203B41FA5}">
                          <a16:colId xmlns:a16="http://schemas.microsoft.com/office/drawing/2014/main" val="1390315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{3, 5}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{3, 7}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={1, 3, 6}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{2}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{3, 4}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930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/>
                            <a:t>Invariant Prediction?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592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B952FB4-09A8-1333-6418-5245BB80B3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4141451"/>
                  </p:ext>
                </p:extLst>
              </p:nvPr>
            </p:nvGraphicFramePr>
            <p:xfrm>
              <a:off x="1154243" y="3927561"/>
              <a:ext cx="9653665" cy="1280160"/>
            </p:xfrm>
            <a:graphic>
              <a:graphicData uri="http://schemas.openxmlformats.org/drawingml/2006/table">
                <a:tbl>
                  <a:tblPr bandRow="1">
                    <a:tableStyleId>{BC89EF96-8CEA-46FF-86C4-4CE0E7609802}</a:tableStyleId>
                  </a:tblPr>
                  <a:tblGrid>
                    <a:gridCol w="2053652">
                      <a:extLst>
                        <a:ext uri="{9D8B030D-6E8A-4147-A177-3AD203B41FA5}">
                          <a16:colId xmlns:a16="http://schemas.microsoft.com/office/drawing/2014/main" val="3723043812"/>
                        </a:ext>
                      </a:extLst>
                    </a:gridCol>
                    <a:gridCol w="1094282">
                      <a:extLst>
                        <a:ext uri="{9D8B030D-6E8A-4147-A177-3AD203B41FA5}">
                          <a16:colId xmlns:a16="http://schemas.microsoft.com/office/drawing/2014/main" val="1358662235"/>
                        </a:ext>
                      </a:extLst>
                    </a:gridCol>
                    <a:gridCol w="1109272">
                      <a:extLst>
                        <a:ext uri="{9D8B030D-6E8A-4147-A177-3AD203B41FA5}">
                          <a16:colId xmlns:a16="http://schemas.microsoft.com/office/drawing/2014/main" val="3178694117"/>
                        </a:ext>
                      </a:extLst>
                    </a:gridCol>
                    <a:gridCol w="2068643">
                      <a:extLst>
                        <a:ext uri="{9D8B030D-6E8A-4147-A177-3AD203B41FA5}">
                          <a16:colId xmlns:a16="http://schemas.microsoft.com/office/drawing/2014/main" val="2724593807"/>
                        </a:ext>
                      </a:extLst>
                    </a:gridCol>
                    <a:gridCol w="974360">
                      <a:extLst>
                        <a:ext uri="{9D8B030D-6E8A-4147-A177-3AD203B41FA5}">
                          <a16:colId xmlns:a16="http://schemas.microsoft.com/office/drawing/2014/main" val="1700317216"/>
                        </a:ext>
                      </a:extLst>
                    </a:gridCol>
                    <a:gridCol w="1124263">
                      <a:extLst>
                        <a:ext uri="{9D8B030D-6E8A-4147-A177-3AD203B41FA5}">
                          <a16:colId xmlns:a16="http://schemas.microsoft.com/office/drawing/2014/main" val="3166488553"/>
                        </a:ext>
                      </a:extLst>
                    </a:gridCol>
                    <a:gridCol w="1229193">
                      <a:extLst>
                        <a:ext uri="{9D8B030D-6E8A-4147-A177-3AD203B41FA5}">
                          <a16:colId xmlns:a16="http://schemas.microsoft.com/office/drawing/2014/main" val="139031519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8372" t="-11111" r="-598837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1818" t="-11111" r="-485227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6135" t="-11111" r="-161963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8052" t="-11111" r="-242857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7191" t="-11111" r="-110112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93068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/>
                            <a:t>Invariant Prediction?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5924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 descr="300+ Free Check Mark &amp; Checklist Images - Pixabay">
            <a:extLst>
              <a:ext uri="{FF2B5EF4-FFF2-40B4-BE49-F238E27FC236}">
                <a16:creationId xmlns:a16="http://schemas.microsoft.com/office/drawing/2014/main" id="{D3D01A62-F426-712D-1FE0-459FBD00D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774" y="4520419"/>
            <a:ext cx="544669" cy="5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300+ Free Check Mark &amp; Checklist Images - Pixabay">
            <a:extLst>
              <a:ext uri="{FF2B5EF4-FFF2-40B4-BE49-F238E27FC236}">
                <a16:creationId xmlns:a16="http://schemas.microsoft.com/office/drawing/2014/main" id="{19E2F827-46C2-042E-15DC-92A671E88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10816"/>
            <a:ext cx="544669" cy="5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300+ Free Check Mark &amp; Checklist Images - Pixabay">
            <a:extLst>
              <a:ext uri="{FF2B5EF4-FFF2-40B4-BE49-F238E27FC236}">
                <a16:creationId xmlns:a16="http://schemas.microsoft.com/office/drawing/2014/main" id="{D3B46917-7FB3-3B9C-439B-264BC62F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226" y="4513951"/>
            <a:ext cx="544669" cy="5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62AFE3-019A-D783-8780-F1C54E3D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19" y="4510816"/>
            <a:ext cx="467602" cy="5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880B23-E7CD-3DE4-8177-6BA05312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48" y="4510816"/>
            <a:ext cx="467602" cy="5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ED165-C2A3-4DA3-59FA-D0302A62586D}"/>
                  </a:ext>
                </a:extLst>
              </p:cNvPr>
              <p:cNvSpPr txBox="1"/>
              <p:nvPr/>
            </p:nvSpPr>
            <p:spPr>
              <a:xfrm>
                <a:off x="1154243" y="5497228"/>
                <a:ext cx="2864054" cy="876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1,2, 3, 4, 5, 6</m:t>
                          </m:r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</m:d>
                  </m:oMath>
                </a14:m>
                <a:r>
                  <a:rPr lang="en-US" sz="2800" dirty="0"/>
                  <a:t> = {3}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ED165-C2A3-4DA3-59FA-D0302A62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43" y="5497228"/>
                <a:ext cx="2864054" cy="876137"/>
              </a:xfrm>
              <a:prstGeom prst="rect">
                <a:avLst/>
              </a:prstGeom>
              <a:blipFill>
                <a:blip r:embed="rId7"/>
                <a:stretch>
                  <a:fillRect l="-3965" b="-2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333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05C1C-D194-1C6E-8C83-54BFB48B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EC31-3E84-B576-ADF1-6DCFFFD0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30878-B1AB-5FD7-8C25-4CC3BF637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93495"/>
                <a:ext cx="9160239" cy="38834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⋂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ℇ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30878-B1AB-5FD7-8C25-4CC3BF637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93495"/>
                <a:ext cx="9160239" cy="3883468"/>
              </a:xfrm>
              <a:blipFill>
                <a:blip r:embed="rId3"/>
                <a:stretch>
                  <a:fillRect t="-4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9E4DB8-B07B-B2DC-C2BA-8AA0A1728D06}"/>
                  </a:ext>
                </a:extLst>
              </p:cNvPr>
              <p:cNvSpPr/>
              <p:nvPr/>
            </p:nvSpPr>
            <p:spPr>
              <a:xfrm>
                <a:off x="7540053" y="230188"/>
                <a:ext cx="4368384" cy="14605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Assume access to test: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𝑟𝑒𝑗𝑒𝑐𝑡𝑒𝑑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𝑟𝑒𝑗𝑒𝑐𝑡𝑒𝑑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9E4DB8-B07B-B2DC-C2BA-8AA0A1728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53" y="230188"/>
                <a:ext cx="4368384" cy="1460500"/>
              </a:xfrm>
              <a:prstGeom prst="rect">
                <a:avLst/>
              </a:prstGeom>
              <a:blipFill>
                <a:blip r:embed="rId4"/>
                <a:stretch>
                  <a:fillRect t="-119130" b="-2147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E32362-864C-A9EE-CB37-8ABFBE1AEFCC}"/>
              </a:ext>
            </a:extLst>
          </p:cNvPr>
          <p:cNvSpPr txBox="1"/>
          <p:nvPr/>
        </p:nvSpPr>
        <p:spPr>
          <a:xfrm>
            <a:off x="6958940" y="6323598"/>
            <a:ext cx="497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 Slides adapted from talk by Jonas Peters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93DBFD-882C-4D44-51BD-08F3003BFF9D}"/>
                  </a:ext>
                </a:extLst>
              </p:cNvPr>
              <p:cNvSpPr txBox="1"/>
              <p:nvPr/>
            </p:nvSpPr>
            <p:spPr>
              <a:xfrm>
                <a:off x="1246682" y="3929175"/>
                <a:ext cx="9698636" cy="189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valid at level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i.e., for all invariant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rejected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</m:d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≥1 −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93DBFD-882C-4D44-51BD-08F3003B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82" y="3929175"/>
                <a:ext cx="9698636" cy="1891095"/>
              </a:xfrm>
              <a:prstGeom prst="rect">
                <a:avLst/>
              </a:prstGeom>
              <a:blipFill>
                <a:blip r:embed="rId5"/>
                <a:stretch>
                  <a:fillRect t="-2667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539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FAEC-621D-01D6-749D-8A161C11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E65E8C-21A4-619E-C921-6ED804D61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No mistakes: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</m:d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≥1 −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>
                    <a:solidFill>
                      <a:schemeClr val="accent1"/>
                    </a:solidFill>
                  </a:rPr>
                  <a:t>(finite data)</a:t>
                </a:r>
                <a:r>
                  <a:rPr lang="en-US" dirty="0"/>
                  <a:t>,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(infinite data) 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E65E8C-21A4-619E-C921-6ED804D61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39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1865C-11A9-E23B-620B-DE3379645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5D85-5F6D-A167-478B-31054D0D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A026E-A046-8A7E-A5C6-093C3ED1A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No mistakes: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</m:d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≥1 −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>
                    <a:solidFill>
                      <a:schemeClr val="accent1"/>
                    </a:solidFill>
                  </a:rPr>
                  <a:t>(finite data)</a:t>
                </a:r>
                <a:r>
                  <a:rPr lang="en-US" dirty="0"/>
                  <a:t>,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(infinite data) 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More environments helps: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A026E-A046-8A7E-A5C6-093C3ED1A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DCEA87-F77A-A262-423A-F15A7A418779}"/>
              </a:ext>
            </a:extLst>
          </p:cNvPr>
          <p:cNvCxnSpPr>
            <a:cxnSpLocks/>
          </p:cNvCxnSpPr>
          <p:nvPr/>
        </p:nvCxnSpPr>
        <p:spPr>
          <a:xfrm>
            <a:off x="5593278" y="4127357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1BE2C7-1C2E-0E50-0488-96AF64D60167}"/>
                  </a:ext>
                </a:extLst>
              </p:cNvPr>
              <p:cNvSpPr txBox="1"/>
              <p:nvPr/>
            </p:nvSpPr>
            <p:spPr>
              <a:xfrm>
                <a:off x="6096000" y="3711858"/>
                <a:ext cx="44294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1"/>
                    </a:solidFill>
                  </a:rPr>
                  <a:t>With more environments, more likely that 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is invariant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1BE2C7-1C2E-0E50-0488-96AF64D6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11858"/>
                <a:ext cx="4429496" cy="830997"/>
              </a:xfrm>
              <a:prstGeom prst="rect">
                <a:avLst/>
              </a:prstGeom>
              <a:blipFill>
                <a:blip r:embed="rId3"/>
                <a:stretch>
                  <a:fillRect t="-6061" r="-14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92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3D79-0574-44D8-CCB1-795CFB2F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5475-230A-8E02-318E-52A9A42E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ICP |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69FE7-3C33-9641-4C7F-AF546C890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No mistakes: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</m:d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≥1 −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>
                    <a:solidFill>
                      <a:schemeClr val="accent1"/>
                    </a:solidFill>
                  </a:rPr>
                  <a:t>(finite data)</a:t>
                </a:r>
                <a:r>
                  <a:rPr lang="en-US" dirty="0"/>
                  <a:t>,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(infinite data) 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More environments helps: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Sufficient conditions for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exist.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69FE7-3C33-9641-4C7F-AF546C890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C82784-1762-C96C-3252-8FA74D8BB975}"/>
              </a:ext>
            </a:extLst>
          </p:cNvPr>
          <p:cNvCxnSpPr>
            <a:cxnSpLocks/>
          </p:cNvCxnSpPr>
          <p:nvPr/>
        </p:nvCxnSpPr>
        <p:spPr>
          <a:xfrm>
            <a:off x="5593278" y="4127357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DA364F-1361-9AE3-218B-1B708E6196B9}"/>
                  </a:ext>
                </a:extLst>
              </p:cNvPr>
              <p:cNvSpPr txBox="1"/>
              <p:nvPr/>
            </p:nvSpPr>
            <p:spPr>
              <a:xfrm>
                <a:off x="6096000" y="3711858"/>
                <a:ext cx="44294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1"/>
                    </a:solidFill>
                  </a:rPr>
                  <a:t>With more environments, more likely that 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is invariant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DA364F-1361-9AE3-218B-1B708E619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11858"/>
                <a:ext cx="4429496" cy="830997"/>
              </a:xfrm>
              <a:prstGeom prst="rect">
                <a:avLst/>
              </a:prstGeom>
              <a:blipFill>
                <a:blip r:embed="rId3"/>
                <a:stretch>
                  <a:fillRect t="-6061" r="-14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5AF5F49-6D4E-85BA-FEFA-3E5B62A53779}"/>
              </a:ext>
            </a:extLst>
          </p:cNvPr>
          <p:cNvSpPr txBox="1"/>
          <p:nvPr/>
        </p:nvSpPr>
        <p:spPr>
          <a:xfrm>
            <a:off x="1514104" y="5604469"/>
            <a:ext cx="8942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Identifiability improves with more/stronger interventions, at better places, and with more heterogeneity in the data.</a:t>
            </a:r>
          </a:p>
        </p:txBody>
      </p:sp>
    </p:spTree>
    <p:extLst>
      <p:ext uri="{BB962C8B-B14F-4D97-AF65-F5344CB8AC3E}">
        <p14:creationId xmlns:p14="http://schemas.microsoft.com/office/powerpoint/2010/main" val="128524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4EE7-A617-9DA5-BFB9-49FF713E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can help solve open problems in ML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89FE74-DCD3-BC18-B1D2-8441E9C4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Out-of-distribution generalization</a:t>
            </a:r>
          </a:p>
          <a:p>
            <a:pPr marL="0" indent="0">
              <a:buNone/>
            </a:pPr>
            <a:r>
              <a:rPr lang="en-US" dirty="0"/>
              <a:t>Fairness</a:t>
            </a:r>
          </a:p>
          <a:p>
            <a:pPr marL="0" indent="0">
              <a:buNone/>
            </a:pPr>
            <a:r>
              <a:rPr lang="en-US" dirty="0"/>
              <a:t>Adversarial Robustness</a:t>
            </a:r>
          </a:p>
          <a:p>
            <a:pPr marL="0" indent="0">
              <a:buNone/>
            </a:pPr>
            <a:r>
              <a:rPr lang="en-US" dirty="0"/>
              <a:t>Multi-task learning</a:t>
            </a:r>
          </a:p>
          <a:p>
            <a:pPr marL="0" indent="0">
              <a:buNone/>
            </a:pPr>
            <a:r>
              <a:rPr lang="en-US" dirty="0"/>
              <a:t>Reinforcement learning </a:t>
            </a:r>
          </a:p>
          <a:p>
            <a:pPr marL="0" indent="0">
              <a:buNone/>
            </a:pPr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3E79C-0E70-C764-CF10-772FF3ADBE60}"/>
              </a:ext>
            </a:extLst>
          </p:cNvPr>
          <p:cNvSpPr txBox="1"/>
          <p:nvPr/>
        </p:nvSpPr>
        <p:spPr>
          <a:xfrm>
            <a:off x="1635511" y="6153508"/>
            <a:ext cx="915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Schölkopf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Bernhard, et al. "Toward causal representation learning."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8454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7507-4163-9705-55E9-853CC0773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1B17-453E-5C4E-0DD7-9BB7EBA5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finding invariant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189A-4A99-DD08-C2F0-B81D0C7D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745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Invariant Causal Prediction (ICP)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[Peters, et al. 2015] [4]</a:t>
            </a:r>
          </a:p>
          <a:p>
            <a:r>
              <a:rPr lang="en-US" dirty="0"/>
              <a:t>Goal: causal inference</a:t>
            </a:r>
          </a:p>
          <a:p>
            <a:r>
              <a:rPr lang="en-US" dirty="0"/>
              <a:t>Method: exhaustive search + statistical hypothesis tests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Invariant Risk Minimization (IRM)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Arjovsky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2019] [5]</a:t>
            </a:r>
          </a:p>
          <a:p>
            <a:r>
              <a:rPr lang="en-US" dirty="0"/>
              <a:t>Goal: OOD Generalization / Machine Learning</a:t>
            </a:r>
          </a:p>
          <a:p>
            <a:r>
              <a:rPr lang="en-US" dirty="0"/>
              <a:t>Method: gradient-based optimization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0E7AD-7827-E5BD-6FA5-C8D8A7A63019}"/>
              </a:ext>
            </a:extLst>
          </p:cNvPr>
          <p:cNvSpPr/>
          <p:nvPr/>
        </p:nvSpPr>
        <p:spPr>
          <a:xfrm>
            <a:off x="397565" y="3487479"/>
            <a:ext cx="11052313" cy="251575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4F5B7-55AA-5CE5-49B8-602E6A56E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4605-F785-9C07-5AB0-583D0835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finding invariant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28BE0-EE33-69D8-CA18-D163FE57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745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Invariant Causal Prediction (ICP)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[Peters, et al. 2015] [4]</a:t>
            </a:r>
          </a:p>
          <a:p>
            <a:r>
              <a:rPr lang="en-US" dirty="0"/>
              <a:t>Goal: causal inference</a:t>
            </a:r>
          </a:p>
          <a:p>
            <a:r>
              <a:rPr lang="en-US" dirty="0"/>
              <a:t>Method: exhaustive search + statistical hypothesis tests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Invariant Risk Minimization (IRM)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Arjovsky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2019] [5]</a:t>
            </a:r>
          </a:p>
          <a:p>
            <a:r>
              <a:rPr lang="en-US" dirty="0"/>
              <a:t>Goal: OOD Generalization / Machine Learning</a:t>
            </a:r>
          </a:p>
          <a:p>
            <a:r>
              <a:rPr lang="en-US" dirty="0"/>
              <a:t>Method: gradient-based optimization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7F9A77-D252-DD80-73F2-B8E79CB80F05}"/>
              </a:ext>
            </a:extLst>
          </p:cNvPr>
          <p:cNvSpPr/>
          <p:nvPr/>
        </p:nvSpPr>
        <p:spPr>
          <a:xfrm>
            <a:off x="301487" y="1515141"/>
            <a:ext cx="11052313" cy="191386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30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0F614-B988-5BEB-5A27-533736E43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A2A4-DE33-1866-CADB-938D99FF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Problem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38795-B967-378D-A022-663ADB4A2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spcBef>
                    <a:spcPts val="2200"/>
                  </a:spcBef>
                </a:pPr>
                <a:r>
                  <a:rPr lang="en-US" dirty="0"/>
                  <a:t>Different experimental conditions (i.e., environments)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∈ℇ</m:t>
                    </m:r>
                  </m:oMath>
                </a14:m>
                <a:endParaRPr lang="en-US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Covariate/predictor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1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, have </a:t>
                </a:r>
                <a:r>
                  <a:rPr lang="en-US" dirty="0" err="1"/>
                  <a:t>i.i.d.</a:t>
                </a:r>
                <a:r>
                  <a:rPr lang="en-US" dirty="0"/>
                  <a:t>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All parents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observed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All parents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 are indirectly observed</a:t>
                </a:r>
              </a:p>
              <a:p>
                <a:pPr lvl="1">
                  <a:spcBef>
                    <a:spcPts val="2200"/>
                  </a:spcBef>
                </a:pP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 for some deterministic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 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>
                    <a:sym typeface="Wingdings" pitchFamily="2" charset="2"/>
                  </a:rPr>
                  <a:t>No interventions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𝑌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 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No interventions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𝔼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𝑒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>
                  <a:spcBef>
                    <a:spcPts val="2200"/>
                  </a:spcBef>
                </a:pPr>
                <a:r>
                  <a:rPr lang="en-US" dirty="0">
                    <a:solidFill>
                      <a:schemeClr val="accent1"/>
                    </a:solidFill>
                  </a:rPr>
                  <a:t>(but can change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𝕍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𝑒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as long as it’s finite)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38795-B967-378D-A022-663ADB4A2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BD8126-2893-75D0-7129-34E7B8D282BE}"/>
              </a:ext>
            </a:extLst>
          </p:cNvPr>
          <p:cNvCxnSpPr/>
          <p:nvPr/>
        </p:nvCxnSpPr>
        <p:spPr>
          <a:xfrm>
            <a:off x="1119963" y="4104165"/>
            <a:ext cx="38135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6EAF9B-9423-2FE1-993F-EC95140C80B0}"/>
              </a:ext>
            </a:extLst>
          </p:cNvPr>
          <p:cNvCxnSpPr>
            <a:cxnSpLocks/>
          </p:cNvCxnSpPr>
          <p:nvPr/>
        </p:nvCxnSpPr>
        <p:spPr>
          <a:xfrm>
            <a:off x="1119963" y="5178055"/>
            <a:ext cx="28637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D0AF8B4-425D-A4BD-A1D9-6A4E8EF5B8E3}"/>
              </a:ext>
            </a:extLst>
          </p:cNvPr>
          <p:cNvSpPr/>
          <p:nvPr/>
        </p:nvSpPr>
        <p:spPr>
          <a:xfrm>
            <a:off x="8633636" y="3072753"/>
            <a:ext cx="2948735" cy="7124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Causal representation learning!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0372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F7967-187F-CD9A-7CDA-305B41D5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Invariance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A7DCA-3FE0-51C2-F30B-7AF89B6369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There exists 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and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has an arbitrary distribution,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invariant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finite.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A7DCA-3FE0-51C2-F30B-7AF89B6369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5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0D1A-87F9-3B03-4CF3-147B278B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17E31-F8C5-B423-8260-79D9BC1F0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Given: </a:t>
                </a:r>
                <a:r>
                  <a:rPr lang="en-US" dirty="0"/>
                  <a:t>datasets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∈ℇ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en-US" b="1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2200"/>
                  </a:spcBef>
                  <a:buNone/>
                </a:pPr>
                <a:r>
                  <a:rPr lang="en-US" b="1" dirty="0"/>
                  <a:t>Goal: </a:t>
                </a:r>
                <a:r>
                  <a:rPr lang="en-US" dirty="0"/>
                  <a:t>learn predictor that performs well on </a:t>
                </a:r>
                <a:r>
                  <a:rPr lang="en-US" i="1" dirty="0"/>
                  <a:t>unseen</a:t>
                </a:r>
                <a:r>
                  <a:rPr lang="en-US" dirty="0"/>
                  <a:t> environments, i.e.,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minimizes: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𝑂𝑂𝐷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spcBef>
                    <a:spcPts val="2200"/>
                  </a:spcBef>
                  <a:buNone/>
                </a:pPr>
                <a:r>
                  <a:rPr lang="en-US" dirty="0"/>
                  <a:t>where risk on environment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defined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spcBef>
                    <a:spcPts val="2200"/>
                  </a:spcBef>
                  <a:buNone/>
                </a:pPr>
                <a:r>
                  <a:rPr lang="en-US" b="1" dirty="0"/>
                  <a:t>Idea: </a:t>
                </a:r>
                <a:r>
                  <a:rPr lang="en-US" dirty="0"/>
                  <a:t>Find data representation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satisfies the invariance condition.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17E31-F8C5-B423-8260-79D9BC1F0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87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2BD0C-FEB6-90A8-91AA-C7067999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B0AA71-D430-2E61-202D-7561C4FDC2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IRM | Invariance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OOD performance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B0AA71-D430-2E61-202D-7561C4FDC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7C9D6-BC1D-8276-2689-434C893A4B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such that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invariant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finite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Consider classifiers: 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we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        the optimal classifier on top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same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7C9D6-BC1D-8276-2689-434C893A4B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212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6896D-40F2-01A0-DBB2-F1FEFECE72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IRM | Invariance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OOD performance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6896D-40F2-01A0-DBB2-F1FEFECE7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E00773-6E2B-5933-522A-23553E0BD5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such that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invariant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finite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Consider classifiers: 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we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       </a:t>
                </a:r>
                <a:r>
                  <a:rPr lang="en-US" dirty="0">
                    <a:solidFill>
                      <a:schemeClr val="accent1"/>
                    </a:solidFill>
                  </a:rPr>
                  <a:t>the optimal classifier on top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the same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E00773-6E2B-5933-522A-23553E0BD5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76C1DCDC-16E7-3744-C1EC-213ADE85F939}"/>
              </a:ext>
            </a:extLst>
          </p:cNvPr>
          <p:cNvSpPr/>
          <p:nvPr/>
        </p:nvSpPr>
        <p:spPr>
          <a:xfrm>
            <a:off x="1662545" y="5427023"/>
            <a:ext cx="581892" cy="3800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0BCD8B5-C102-94E0-147B-C5C33CC08121}"/>
              </a:ext>
            </a:extLst>
          </p:cNvPr>
          <p:cNvSpPr/>
          <p:nvPr/>
        </p:nvSpPr>
        <p:spPr>
          <a:xfrm>
            <a:off x="1662545" y="6029740"/>
            <a:ext cx="581892" cy="3800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37353C-A00E-92B1-253E-4263E7393792}"/>
                  </a:ext>
                </a:extLst>
              </p:cNvPr>
              <p:cNvSpPr txBox="1"/>
              <p:nvPr/>
            </p:nvSpPr>
            <p:spPr>
              <a:xfrm>
                <a:off x="2280062" y="5950007"/>
                <a:ext cx="9262754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1"/>
                    </a:solidFill>
                  </a:rPr>
                  <a:t>the error of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is finite for all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(it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!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37353C-A00E-92B1-253E-4263E7393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62" y="5950007"/>
                <a:ext cx="9262754" cy="513282"/>
              </a:xfrm>
              <a:prstGeom prst="rect">
                <a:avLst/>
              </a:prstGeom>
              <a:blipFill>
                <a:blip r:embed="rId5"/>
                <a:stretch>
                  <a:fillRect l="-1231" t="-4878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872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F958-BF97-58A1-DA2A-43A7FAB9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F395CA-B8A6-CE9B-7091-9412BADD1E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IRM | Invariance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OOD performance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F395CA-B8A6-CE9B-7091-9412BADD1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00BD31-B6B4-54FE-452B-CF4A5AB2A6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The optimal classifier on top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same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has finite error.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If we use a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</a:t>
                </a:r>
                <a:r>
                  <a:rPr lang="en-US" i="1" dirty="0"/>
                  <a:t>does not satisfy the invariance condition,</a:t>
                </a:r>
                <a:r>
                  <a:rPr lang="en-US" dirty="0"/>
                  <a:t> the optimal classifier for environment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can have infinite error on environment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00BD31-B6B4-54FE-452B-CF4A5AB2A6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20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F7F6A4-B5EF-3B4E-37D4-0541DD332C99}"/>
                  </a:ext>
                </a:extLst>
              </p:cNvPr>
              <p:cNvSpPr txBox="1"/>
              <p:nvPr/>
            </p:nvSpPr>
            <p:spPr>
              <a:xfrm>
                <a:off x="1387434" y="5296394"/>
                <a:ext cx="8965870" cy="52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minimizes the out-of-distribution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𝑂𝑂𝐷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!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F7F6A4-B5EF-3B4E-37D4-0541DD332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434" y="5296394"/>
                <a:ext cx="8965870" cy="524631"/>
              </a:xfrm>
              <a:prstGeom prst="rect">
                <a:avLst/>
              </a:prstGeom>
              <a:blipFill>
                <a:blip r:embed="rId5"/>
                <a:stretch>
                  <a:fillRect l="-1414" t="-14286" r="-1132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86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FF721-8823-F946-D9E2-7535F385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C188-F56B-F8F2-9B92-29BD8EAD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4CE5D-6DB1-B19B-82FA-30AE431B4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9028" y="1780969"/>
                <a:ext cx="5257800" cy="46925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SCM:</a:t>
                </a:r>
              </a:p>
              <a:p>
                <a:pPr marL="0" indent="0">
                  <a:spcBef>
                    <a:spcPts val="22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sz="2400" b="1" dirty="0"/>
                  <a:t>Two environments: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4CE5D-6DB1-B19B-82FA-30AE431B4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9028" y="1780969"/>
                <a:ext cx="5257800" cy="4692547"/>
              </a:xfrm>
              <a:blipFill>
                <a:blip r:embed="rId3"/>
                <a:stretch>
                  <a:fillRect l="-1928" t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10673B5-9DF9-E7A5-23D4-FC55529F07D3}"/>
                  </a:ext>
                </a:extLst>
              </p:cNvPr>
              <p:cNvSpPr/>
              <p:nvPr/>
            </p:nvSpPr>
            <p:spPr>
              <a:xfrm>
                <a:off x="1197428" y="1778124"/>
                <a:ext cx="914400" cy="914400"/>
              </a:xfrm>
              <a:prstGeom prst="ellipse">
                <a:avLst/>
              </a:prstGeom>
              <a:solidFill>
                <a:srgbClr val="C1E5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10673B5-9DF9-E7A5-23D4-FC55529F0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8" y="1778124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6BE78D6-345C-AB82-6D7E-11ACCE933380}"/>
                  </a:ext>
                </a:extLst>
              </p:cNvPr>
              <p:cNvSpPr/>
              <p:nvPr/>
            </p:nvSpPr>
            <p:spPr>
              <a:xfrm>
                <a:off x="1197428" y="3200401"/>
                <a:ext cx="914400" cy="914400"/>
              </a:xfrm>
              <a:prstGeom prst="ellipse">
                <a:avLst/>
              </a:prstGeom>
              <a:solidFill>
                <a:srgbClr val="C1E5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6BE78D6-345C-AB82-6D7E-11ACCE933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8" y="3200401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B84B536-D7FD-5E63-6A74-2796A57E4911}"/>
                  </a:ext>
                </a:extLst>
              </p:cNvPr>
              <p:cNvSpPr/>
              <p:nvPr/>
            </p:nvSpPr>
            <p:spPr>
              <a:xfrm>
                <a:off x="1197428" y="4622678"/>
                <a:ext cx="914400" cy="914400"/>
              </a:xfrm>
              <a:prstGeom prst="ellipse">
                <a:avLst/>
              </a:prstGeom>
              <a:solidFill>
                <a:srgbClr val="C1E5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B84B536-D7FD-5E63-6A74-2796A57E4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8" y="462267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EDD448-D529-96D0-E94F-3D81B3BE5BFB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654628" y="2692524"/>
            <a:ext cx="0" cy="5078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5BC62E-C290-26E7-AA5C-5F295B65B167}"/>
              </a:ext>
            </a:extLst>
          </p:cNvPr>
          <p:cNvCxnSpPr/>
          <p:nvPr/>
        </p:nvCxnSpPr>
        <p:spPr>
          <a:xfrm>
            <a:off x="1654628" y="4114801"/>
            <a:ext cx="0" cy="5078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837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808E-278B-A183-D4E9-2D281038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440C-387D-73B8-9954-63247F42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8BDA3-C439-5CCF-0182-FEB1DAF8E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9028" y="1780969"/>
                <a:ext cx="5257800" cy="46925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SCM:</a:t>
                </a:r>
              </a:p>
              <a:p>
                <a:pPr marL="0" indent="0">
                  <a:spcBef>
                    <a:spcPts val="22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sz="2400" b="1" dirty="0"/>
                  <a:t>Two environments: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8BDA3-C439-5CCF-0182-FEB1DAF8E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9028" y="1780969"/>
                <a:ext cx="5257800" cy="4692547"/>
              </a:xfrm>
              <a:blipFill>
                <a:blip r:embed="rId3"/>
                <a:stretch>
                  <a:fillRect l="-1928" t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5F48A12-E681-CF8C-061A-5E703CCDB912}"/>
                  </a:ext>
                </a:extLst>
              </p:cNvPr>
              <p:cNvSpPr/>
              <p:nvPr/>
            </p:nvSpPr>
            <p:spPr>
              <a:xfrm>
                <a:off x="1197428" y="1778124"/>
                <a:ext cx="914400" cy="914400"/>
              </a:xfrm>
              <a:prstGeom prst="ellipse">
                <a:avLst/>
              </a:prstGeom>
              <a:solidFill>
                <a:srgbClr val="C1E5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5F48A12-E681-CF8C-061A-5E703CCDB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8" y="1778124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BA1DE1D-45C1-6644-C479-DF94D2A3B976}"/>
                  </a:ext>
                </a:extLst>
              </p:cNvPr>
              <p:cNvSpPr/>
              <p:nvPr/>
            </p:nvSpPr>
            <p:spPr>
              <a:xfrm>
                <a:off x="1197428" y="3200401"/>
                <a:ext cx="914400" cy="914400"/>
              </a:xfrm>
              <a:prstGeom prst="ellipse">
                <a:avLst/>
              </a:prstGeom>
              <a:solidFill>
                <a:srgbClr val="C1E5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BA1DE1D-45C1-6644-C479-DF94D2A3B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8" y="3200401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1D9370-FFE9-CEA0-575C-3FDAE0C9ED71}"/>
                  </a:ext>
                </a:extLst>
              </p:cNvPr>
              <p:cNvSpPr/>
              <p:nvPr/>
            </p:nvSpPr>
            <p:spPr>
              <a:xfrm>
                <a:off x="1197428" y="4622678"/>
                <a:ext cx="914400" cy="914400"/>
              </a:xfrm>
              <a:prstGeom prst="ellipse">
                <a:avLst/>
              </a:prstGeom>
              <a:solidFill>
                <a:srgbClr val="C1E5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1D9370-FFE9-CEA0-575C-3FDAE0C9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8" y="462267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CBDA7F-854C-A17A-D64B-D8CF9FAF8157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654628" y="2692524"/>
            <a:ext cx="0" cy="5078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05D8F3-AC4E-0CCC-495E-5A6926BF0E35}"/>
              </a:ext>
            </a:extLst>
          </p:cNvPr>
          <p:cNvCxnSpPr/>
          <p:nvPr/>
        </p:nvCxnSpPr>
        <p:spPr>
          <a:xfrm>
            <a:off x="1654628" y="4114801"/>
            <a:ext cx="0" cy="5078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9EEA2C-F14D-697E-20C7-956145E5BBF7}"/>
                  </a:ext>
                </a:extLst>
              </p:cNvPr>
              <p:cNvSpPr/>
              <p:nvPr/>
            </p:nvSpPr>
            <p:spPr>
              <a:xfrm>
                <a:off x="6978236" y="1778124"/>
                <a:ext cx="4604164" cy="4494810"/>
              </a:xfrm>
              <a:prstGeom prst="rect">
                <a:avLst/>
              </a:prstGeom>
              <a:solidFill>
                <a:srgbClr val="C1E5F5">
                  <a:alpha val="4117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Consider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we regress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we regress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we regress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9EEA2C-F14D-697E-20C7-956145E5B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236" y="1778124"/>
                <a:ext cx="4604164" cy="4494810"/>
              </a:xfrm>
              <a:prstGeom prst="rect">
                <a:avLst/>
              </a:prstGeom>
              <a:blipFill>
                <a:blip r:embed="rId7"/>
                <a:stretch>
                  <a:fillRect l="-2198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5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4EE7-A617-9DA5-BFB9-49FF713E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can help solve open problems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A251-C721-D335-EB17-4E479B013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Out-of-distribution generalization</a:t>
            </a:r>
          </a:p>
          <a:p>
            <a:pPr marL="0" indent="0">
              <a:buNone/>
            </a:pPr>
            <a:r>
              <a:rPr lang="en-US" b="1" dirty="0"/>
              <a:t>Fairness</a:t>
            </a:r>
          </a:p>
          <a:p>
            <a:pPr marL="0" indent="0">
              <a:buNone/>
            </a:pPr>
            <a:r>
              <a:rPr lang="en-US" dirty="0"/>
              <a:t>Adversarial Robustness</a:t>
            </a:r>
          </a:p>
          <a:p>
            <a:pPr marL="0" indent="0">
              <a:buNone/>
            </a:pPr>
            <a:r>
              <a:rPr lang="en-US" dirty="0"/>
              <a:t>Multi-task learning</a:t>
            </a:r>
          </a:p>
          <a:p>
            <a:pPr marL="0" indent="0">
              <a:buNone/>
            </a:pPr>
            <a:r>
              <a:rPr lang="en-US" dirty="0"/>
              <a:t>Reinforcement learning </a:t>
            </a:r>
          </a:p>
          <a:p>
            <a:pPr marL="0" indent="0">
              <a:buNone/>
            </a:pPr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52EFB-8A21-7E94-5168-ADE5132E077A}"/>
              </a:ext>
            </a:extLst>
          </p:cNvPr>
          <p:cNvSpPr txBox="1"/>
          <p:nvPr/>
        </p:nvSpPr>
        <p:spPr>
          <a:xfrm>
            <a:off x="1635511" y="6153508"/>
            <a:ext cx="915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Schölkopf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Bernhard, et al. "Toward causal representation learning."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4510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2B7E4-97E6-6A81-161F-334AE9C7A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A145-D004-3602-0C95-AEFC9556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B71E4-84F5-285A-F2BC-3F9A008125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9028" y="1780969"/>
                <a:ext cx="5257800" cy="46925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SCM:</a:t>
                </a:r>
              </a:p>
              <a:p>
                <a:pPr marL="0" indent="0">
                  <a:spcBef>
                    <a:spcPts val="22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sz="2400" b="1" dirty="0"/>
                  <a:t>Two environments: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B71E4-84F5-285A-F2BC-3F9A008125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9028" y="1780969"/>
                <a:ext cx="5257800" cy="4692547"/>
              </a:xfrm>
              <a:blipFill>
                <a:blip r:embed="rId3"/>
                <a:stretch>
                  <a:fillRect l="-1928" t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64BE55C-05C8-B8A3-47D7-4B0F82A53CE1}"/>
                  </a:ext>
                </a:extLst>
              </p:cNvPr>
              <p:cNvSpPr/>
              <p:nvPr/>
            </p:nvSpPr>
            <p:spPr>
              <a:xfrm>
                <a:off x="1197428" y="1778124"/>
                <a:ext cx="914400" cy="914400"/>
              </a:xfrm>
              <a:prstGeom prst="ellipse">
                <a:avLst/>
              </a:prstGeom>
              <a:solidFill>
                <a:srgbClr val="C1E5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64BE55C-05C8-B8A3-47D7-4B0F82A53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8" y="1778124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B42F1F9-0952-134F-7FBF-B40B7741AE90}"/>
                  </a:ext>
                </a:extLst>
              </p:cNvPr>
              <p:cNvSpPr/>
              <p:nvPr/>
            </p:nvSpPr>
            <p:spPr>
              <a:xfrm>
                <a:off x="1197428" y="3200401"/>
                <a:ext cx="914400" cy="914400"/>
              </a:xfrm>
              <a:prstGeom prst="ellipse">
                <a:avLst/>
              </a:prstGeom>
              <a:solidFill>
                <a:srgbClr val="C1E5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B42F1F9-0952-134F-7FBF-B40B7741A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8" y="3200401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770751-4E8C-A75C-2CC0-80F7910FA75C}"/>
                  </a:ext>
                </a:extLst>
              </p:cNvPr>
              <p:cNvSpPr/>
              <p:nvPr/>
            </p:nvSpPr>
            <p:spPr>
              <a:xfrm>
                <a:off x="1197428" y="4622678"/>
                <a:ext cx="914400" cy="914400"/>
              </a:xfrm>
              <a:prstGeom prst="ellipse">
                <a:avLst/>
              </a:prstGeom>
              <a:solidFill>
                <a:srgbClr val="C1E5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770751-4E8C-A75C-2CC0-80F7910FA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8" y="462267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A077CF-4048-1E42-E9D6-5BCE3CEDA047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654628" y="2692524"/>
            <a:ext cx="0" cy="5078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40EF2C-5943-71C7-BBD9-16996B405175}"/>
              </a:ext>
            </a:extLst>
          </p:cNvPr>
          <p:cNvCxnSpPr/>
          <p:nvPr/>
        </p:nvCxnSpPr>
        <p:spPr>
          <a:xfrm>
            <a:off x="1654628" y="4114801"/>
            <a:ext cx="0" cy="50787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6B89F59-9319-8C26-4B32-C5685A12AE89}"/>
                  </a:ext>
                </a:extLst>
              </p:cNvPr>
              <p:cNvSpPr/>
              <p:nvPr/>
            </p:nvSpPr>
            <p:spPr>
              <a:xfrm>
                <a:off x="6978236" y="1778124"/>
                <a:ext cx="4604164" cy="4494810"/>
              </a:xfrm>
              <a:prstGeom prst="rect">
                <a:avLst/>
              </a:prstGeom>
              <a:solidFill>
                <a:srgbClr val="C1E5F5">
                  <a:alpha val="4117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Consider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If we regress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we regress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we regress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6B89F59-9319-8C26-4B32-C5685A12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236" y="1778124"/>
                <a:ext cx="4604164" cy="4494810"/>
              </a:xfrm>
              <a:prstGeom prst="rect">
                <a:avLst/>
              </a:prstGeom>
              <a:blipFill>
                <a:blip r:embed="rId7"/>
                <a:stretch>
                  <a:fillRect l="-2198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0290CC9-573D-C8C0-C349-E12AC3C69C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086" y="1749629"/>
            <a:ext cx="1321615" cy="624934"/>
          </a:xfrm>
          <a:prstGeom prst="curvedConnector3">
            <a:avLst>
              <a:gd name="adj1" fmla="val 100319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ED3A7-5ECF-C350-3E6D-3373FE5D676A}"/>
                  </a:ext>
                </a:extLst>
              </p:cNvPr>
              <p:cNvSpPr txBox="1"/>
              <p:nvPr/>
            </p:nvSpPr>
            <p:spPr>
              <a:xfrm>
                <a:off x="5745676" y="301823"/>
                <a:ext cx="5951517" cy="9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This is the only </a:t>
                </a:r>
                <a:r>
                  <a:rPr lang="en-US" sz="2800" i="1" dirty="0">
                    <a:solidFill>
                      <a:schemeClr val="accent1"/>
                    </a:solidFill>
                  </a:rPr>
                  <a:t>invariant predictor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+ only predictor with finite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𝑂𝑂𝐷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ED3A7-5ECF-C350-3E6D-3373FE5D6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676" y="301823"/>
                <a:ext cx="5951517" cy="990977"/>
              </a:xfrm>
              <a:prstGeom prst="rect">
                <a:avLst/>
              </a:prstGeom>
              <a:blipFill>
                <a:blip r:embed="rId8"/>
                <a:stretch>
                  <a:fillRect l="-2128" t="-7692"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169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6796-F696-EDA5-0067-2170F487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How to find invariant features?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0DD433-4A59-9B63-CE97-B1F3C8D06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Key Idea: </a:t>
                </a:r>
                <a:r>
                  <a:rPr lang="en-US" dirty="0"/>
                  <a:t>Find data representation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the optimal classifier on top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same for all environments.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Formally: </a:t>
                </a:r>
                <a:r>
                  <a:rPr lang="en-US" dirty="0"/>
                  <a:t>A data representation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elicits an invariant predictor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across environments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</m:oMath>
                </a14:m>
                <a:r>
                  <a:rPr lang="en-US" dirty="0"/>
                  <a:t> if there exists a classifier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r>
                  <a:rPr lang="en-US" dirty="0"/>
                  <a:t> simultaneously optimal for all environments, that is: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 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Υ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</m:e>
                    </m:fun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 ℇ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0DD433-4A59-9B63-CE97-B1F3C8D06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296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17D8-7220-B6AE-AAC5-6E72F231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7BEE-6225-FB18-3A66-E9C86A1A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How to find invariant features?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9D7A20-9E91-21CD-A8ED-5F1D747D3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Key Idea: </a:t>
            </a:r>
            <a:r>
              <a:rPr lang="en-US" dirty="0"/>
              <a:t>Find best invariant predictor (i.e., minimizes train error).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D4454-75A8-ED88-85F3-A1C31D182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36" r="4698"/>
          <a:stretch/>
        </p:blipFill>
        <p:spPr>
          <a:xfrm>
            <a:off x="1111333" y="2541707"/>
            <a:ext cx="9405258" cy="17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8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51F9E-4F72-3B05-DA56-EA26B826E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283C-9187-FB64-948B-5FBC8E08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How to find invariant features?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6AF68E-C172-3469-4AB1-F5C633DF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Key Idea: </a:t>
            </a:r>
            <a:r>
              <a:rPr lang="en-US" dirty="0"/>
              <a:t>Find best invariant predictor (i.e., minimizes train error).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Relaxed version: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1C58B-1E3E-237F-BE9A-84238C8B9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36" r="4698"/>
          <a:stretch/>
        </p:blipFill>
        <p:spPr>
          <a:xfrm>
            <a:off x="1111333" y="2541707"/>
            <a:ext cx="9405258" cy="1774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61C8F-2577-A939-AE93-DA0C55BB8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5" y="4954762"/>
            <a:ext cx="10322874" cy="1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31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F5C94-1504-F5ED-DD7D-A9019977B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E47-A617-F69C-5EE1-0E6F4ED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How to find invariant features?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5DC66-512F-9DCC-12DD-0016E86A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7" y="1615661"/>
            <a:ext cx="10322874" cy="1139076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F1237AC6-D12A-4B63-B60C-4564C263619F}"/>
              </a:ext>
            </a:extLst>
          </p:cNvPr>
          <p:cNvSpPr/>
          <p:nvPr/>
        </p:nvSpPr>
        <p:spPr>
          <a:xfrm>
            <a:off x="4078840" y="2415689"/>
            <a:ext cx="267128" cy="67809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F04A6-FF85-1EA6-DCBF-E79DC9E18B5A}"/>
              </a:ext>
            </a:extLst>
          </p:cNvPr>
          <p:cNvSpPr txBox="1"/>
          <p:nvPr/>
        </p:nvSpPr>
        <p:spPr>
          <a:xfrm>
            <a:off x="3257858" y="3272267"/>
            <a:ext cx="1909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Minimize train error.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BC5E073B-9FA0-437D-BC74-18DDB247D2B5}"/>
              </a:ext>
            </a:extLst>
          </p:cNvPr>
          <p:cNvSpPr/>
          <p:nvPr/>
        </p:nvSpPr>
        <p:spPr>
          <a:xfrm>
            <a:off x="6471006" y="2415688"/>
            <a:ext cx="267128" cy="67809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D42EF-ACD0-7CF0-0610-587D18ACC010}"/>
              </a:ext>
            </a:extLst>
          </p:cNvPr>
          <p:cNvSpPr txBox="1"/>
          <p:nvPr/>
        </p:nvSpPr>
        <p:spPr>
          <a:xfrm>
            <a:off x="5432935" y="3277352"/>
            <a:ext cx="2610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Invariance-based regularization.</a:t>
            </a:r>
          </a:p>
        </p:txBody>
      </p:sp>
    </p:spTree>
    <p:extLst>
      <p:ext uri="{BB962C8B-B14F-4D97-AF65-F5344CB8AC3E}">
        <p14:creationId xmlns:p14="http://schemas.microsoft.com/office/powerpoint/2010/main" val="3180147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91DD5-131E-B647-9D55-2E9B10BE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773A-5540-C6B0-A6AD-B5A54724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How to find invariant features?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6ED3D-2E53-7C82-E0FF-C90E9AEA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7" y="1615661"/>
            <a:ext cx="10322874" cy="1139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53DE1-CD7D-B5AC-DF0C-7A14855ACE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61700"/>
                <a:ext cx="10515600" cy="250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Instead of searching for best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search for best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2200"/>
                  </a:spcBef>
                  <a:buNone/>
                </a:pPr>
                <a:r>
                  <a:rPr lang="en-US" dirty="0">
                    <a:sym typeface="Wingdings" pitchFamily="2" charset="2"/>
                  </a:rPr>
                  <a:t>Problem is overparameterized:</a:t>
                </a:r>
              </a:p>
              <a:p>
                <a:pPr marL="0" indent="0">
                  <a:spcBef>
                    <a:spcPts val="2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53DE1-CD7D-B5AC-DF0C-7A14855ACE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61700"/>
                <a:ext cx="10515600" cy="2500112"/>
              </a:xfrm>
              <a:blipFill>
                <a:blip r:embed="rId4"/>
                <a:stretch>
                  <a:fillRect l="-1206" t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688C5589-1D10-42CE-C1C6-0FDAEA97DE4A}"/>
              </a:ext>
            </a:extLst>
          </p:cNvPr>
          <p:cNvSpPr/>
          <p:nvPr/>
        </p:nvSpPr>
        <p:spPr>
          <a:xfrm rot="16200000">
            <a:off x="5768939" y="3899040"/>
            <a:ext cx="565079" cy="16233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8629E76-CC41-82FC-A3CA-A23D3362C270}"/>
              </a:ext>
            </a:extLst>
          </p:cNvPr>
          <p:cNvSpPr/>
          <p:nvPr/>
        </p:nvSpPr>
        <p:spPr>
          <a:xfrm rot="16200000">
            <a:off x="7427361" y="4108805"/>
            <a:ext cx="565079" cy="12037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B786DE-39F9-27EF-4815-33B0F594F41D}"/>
                  </a:ext>
                </a:extLst>
              </p:cNvPr>
              <p:cNvSpPr txBox="1"/>
              <p:nvPr/>
            </p:nvSpPr>
            <p:spPr>
              <a:xfrm>
                <a:off x="5388794" y="5038591"/>
                <a:ext cx="13253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B786DE-39F9-27EF-4815-33B0F594F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94" y="5038591"/>
                <a:ext cx="13253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33CAA1-5D64-8752-2B54-C7553DDD8675}"/>
                  </a:ext>
                </a:extLst>
              </p:cNvPr>
              <p:cNvSpPr txBox="1"/>
              <p:nvPr/>
            </p:nvSpPr>
            <p:spPr>
              <a:xfrm>
                <a:off x="7047216" y="5061881"/>
                <a:ext cx="1325367" cy="537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33CAA1-5D64-8752-2B54-C7553DDD8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216" y="5061881"/>
                <a:ext cx="1325367" cy="537455"/>
              </a:xfrm>
              <a:prstGeom prst="rect">
                <a:avLst/>
              </a:prstGeom>
              <a:blipFill>
                <a:blip r:embed="rId6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ABE4E5-4F00-5D5E-00BD-DD531B455278}"/>
                  </a:ext>
                </a:extLst>
              </p:cNvPr>
              <p:cNvSpPr txBox="1"/>
              <p:nvPr/>
            </p:nvSpPr>
            <p:spPr>
              <a:xfrm>
                <a:off x="1310479" y="5750384"/>
                <a:ext cx="89658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1"/>
                    </a:solidFill>
                  </a:rPr>
                  <a:t>We can re-parameterize our invariant predictor to give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any non-zero value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of our choosing </a:t>
                </a:r>
                <a:r>
                  <a:rPr lang="en-US" sz="2400" dirty="0">
                    <a:solidFill>
                      <a:schemeClr val="accent1"/>
                    </a:solidFill>
                    <a:sym typeface="Wingdings" pitchFamily="2" charset="2"/>
                  </a:rPr>
                  <a:t> choose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= 1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ABE4E5-4F00-5D5E-00BD-DD531B455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79" y="5750384"/>
                <a:ext cx="8965870" cy="830997"/>
              </a:xfrm>
              <a:prstGeom prst="rect">
                <a:avLst/>
              </a:prstGeom>
              <a:blipFill>
                <a:blip r:embed="rId7"/>
                <a:stretch>
                  <a:fillRect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679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99ECE-7696-DEF9-3A4C-C0C1F6BF9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0927-CEE1-1F1E-0CC3-4028C987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How to find invariant features?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397A4-2ABF-2BC5-5CA7-B1D50D776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7" y="1615661"/>
            <a:ext cx="10322874" cy="1139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C4E5E3-A8FC-83C6-74FC-F559764CC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61700"/>
                <a:ext cx="10515600" cy="250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New goal: </a:t>
                </a:r>
                <a:r>
                  <a:rPr lang="en-US" dirty="0"/>
                  <a:t>Find data representation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the optimal classifier on top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environments.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C4E5E3-A8FC-83C6-74FC-F559764CC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61700"/>
                <a:ext cx="10515600" cy="2500112"/>
              </a:xfrm>
              <a:blipFill>
                <a:blip r:embed="rId4"/>
                <a:stretch>
                  <a:fillRect l="-1206" t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378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E14D-F042-CE29-9A9C-74FEBFF98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578D3-7CA8-CF7D-F448-859611D6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How to find invariant features?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97A5A-76EA-3D9C-5104-8DF31290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7" y="1615661"/>
            <a:ext cx="10322874" cy="1139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5C1727-3354-AB41-F842-8D64215E8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61700"/>
                <a:ext cx="10515600" cy="28819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New goal: </a:t>
                </a:r>
                <a:r>
                  <a:rPr lang="en-US" dirty="0"/>
                  <a:t>Find data representation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the optimal classifier on top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environments. </a:t>
                </a:r>
              </a:p>
              <a:p>
                <a:pPr marL="0" indent="0">
                  <a:spcBef>
                    <a:spcPts val="2200"/>
                  </a:spcBef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is the optimal classifier,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spcBef>
                    <a:spcPts val="2800"/>
                  </a:spcBef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Optimize this objective using stochastic gradient descent (SGD).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5C1727-3354-AB41-F842-8D64215E8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61700"/>
                <a:ext cx="10515600" cy="2881900"/>
              </a:xfrm>
              <a:blipFill>
                <a:blip r:embed="rId4"/>
                <a:stretch>
                  <a:fillRect l="-1206" t="-3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128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55B1-605A-E97B-3642-D1D73AA0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IRM |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BC62-8185-D8C3-BDF7-47F68C118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Theoretical</a:t>
            </a:r>
          </a:p>
          <a:p>
            <a:r>
              <a:rPr lang="en-US" dirty="0"/>
              <a:t>Very limited guarantees: assume linear setting + many environments</a:t>
            </a:r>
          </a:p>
          <a:p>
            <a:r>
              <a:rPr lang="en-US" dirty="0"/>
              <a:t>Existing work [7] shows that IRM fails with limited # environments and in non-linear settings with large distributions shifts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Empirical</a:t>
            </a:r>
          </a:p>
          <a:p>
            <a:r>
              <a:rPr lang="en-US" dirty="0"/>
              <a:t>Underperforms ERM (w/ rigorous hyperparameter tuning) on several domain generalization benchmarks [8]</a:t>
            </a:r>
          </a:p>
        </p:txBody>
      </p:sp>
    </p:spTree>
    <p:extLst>
      <p:ext uri="{BB962C8B-B14F-4D97-AF65-F5344CB8AC3E}">
        <p14:creationId xmlns:p14="http://schemas.microsoft.com/office/powerpoint/2010/main" val="2607586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D091-166E-1D75-0C45-97264F18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Invariant Prediction: What else has been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D70C-4E24-CE66-06AD-10036E5AA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92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Criticisms of IRM:</a:t>
            </a:r>
          </a:p>
          <a:p>
            <a:r>
              <a:rPr lang="en-US" sz="2600" dirty="0">
                <a:solidFill>
                  <a:srgbClr val="222222"/>
                </a:solidFill>
                <a:latin typeface="Arial" panose="020B0604020202020204" pitchFamily="34" charset="0"/>
              </a:rPr>
              <a:t>Rosenfeld, et al. "The risks of invariant risk minimization." ICLR (2021).</a:t>
            </a:r>
          </a:p>
          <a:p>
            <a:r>
              <a:rPr lang="en-US" sz="2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Kamath, </a:t>
            </a:r>
            <a:r>
              <a:rPr lang="en-US" sz="2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Pritish</a:t>
            </a:r>
            <a:r>
              <a:rPr lang="en-US" sz="2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"Does invariant risk minimization capture invariance?." </a:t>
            </a:r>
            <a:r>
              <a:rPr lang="en-US" sz="2600" dirty="0">
                <a:solidFill>
                  <a:srgbClr val="222222"/>
                </a:solidFill>
                <a:latin typeface="Arial" panose="020B0604020202020204" pitchFamily="34" charset="0"/>
              </a:rPr>
              <a:t>AISTATS (</a:t>
            </a:r>
            <a:r>
              <a:rPr lang="en-US" sz="2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2021).</a:t>
            </a:r>
            <a:endParaRPr lang="en-US" sz="2600" b="1" dirty="0"/>
          </a:p>
          <a:p>
            <a:pPr marL="0" indent="0">
              <a:buNone/>
            </a:pPr>
            <a:r>
              <a:rPr lang="en-US" b="1" dirty="0"/>
              <a:t>Extensions of IRM:</a:t>
            </a:r>
          </a:p>
          <a:p>
            <a:r>
              <a:rPr lang="en-US" sz="2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Ahuja, Kartik, et al. "Invariant risk minimization games." </a:t>
            </a:r>
            <a:r>
              <a:rPr lang="en-US" sz="2600" dirty="0">
                <a:solidFill>
                  <a:srgbClr val="222222"/>
                </a:solidFill>
                <a:latin typeface="Arial" panose="020B0604020202020204" pitchFamily="34" charset="0"/>
              </a:rPr>
              <a:t>ICML (</a:t>
            </a:r>
            <a:r>
              <a:rPr lang="en-US" sz="2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2020).</a:t>
            </a:r>
          </a:p>
          <a:p>
            <a:r>
              <a:rPr lang="en-US" sz="2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Ahuja, Kartik, et al. "Invariance principle meets information bottleneck for out-of-distribution generalization.” </a:t>
            </a:r>
            <a:r>
              <a:rPr lang="en-US" sz="2600" dirty="0" err="1">
                <a:solidFill>
                  <a:srgbClr val="222222"/>
                </a:solidFill>
                <a:latin typeface="Arial" panose="020B0604020202020204" pitchFamily="34" charset="0"/>
              </a:rPr>
              <a:t>NeurIPS</a:t>
            </a:r>
            <a:r>
              <a:rPr lang="en-US" sz="2600" dirty="0">
                <a:solidFill>
                  <a:srgbClr val="222222"/>
                </a:solidFill>
                <a:latin typeface="Arial" panose="020B0604020202020204" pitchFamily="34" charset="0"/>
              </a:rPr>
              <a:t> (2021).</a:t>
            </a:r>
            <a:endParaRPr lang="en-US" sz="2600" b="1" dirty="0"/>
          </a:p>
          <a:p>
            <a:pPr marL="0" indent="0">
              <a:buNone/>
            </a:pPr>
            <a:r>
              <a:rPr lang="en-US" b="1" dirty="0"/>
              <a:t>Extensions of ICP:</a:t>
            </a:r>
          </a:p>
          <a:p>
            <a:r>
              <a:rPr lang="en-US" sz="2600" dirty="0"/>
              <a:t>Heinze-</a:t>
            </a:r>
            <a:r>
              <a:rPr lang="en-US" sz="2600" dirty="0" err="1"/>
              <a:t>Deml</a:t>
            </a:r>
            <a:r>
              <a:rPr lang="en-US" sz="2600" dirty="0"/>
              <a:t>, Christina, Jonas Peters, and Nicolai </a:t>
            </a:r>
            <a:r>
              <a:rPr lang="en-US" sz="2600" dirty="0" err="1"/>
              <a:t>Meinshausen</a:t>
            </a:r>
            <a:r>
              <a:rPr lang="en-US" sz="2600" dirty="0"/>
              <a:t>. "Invariant causal prediction for nonlinear models." Journal of Causal Inference (2018)</a:t>
            </a:r>
          </a:p>
        </p:txBody>
      </p:sp>
    </p:spTree>
    <p:extLst>
      <p:ext uri="{BB962C8B-B14F-4D97-AF65-F5344CB8AC3E}">
        <p14:creationId xmlns:p14="http://schemas.microsoft.com/office/powerpoint/2010/main" val="57506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B182-1BD8-5582-5F9A-1D819FB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Out-of-distribution (OOD)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31879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B182-1BD8-5582-5F9A-1D819FB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883512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8F069C-DD92-E17D-99ED-48C4611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Fairness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C671D6-A3C9-0726-B12D-95CDEA55C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Key idea: </a:t>
            </a:r>
            <a:r>
              <a:rPr lang="en-US" dirty="0"/>
              <a:t>model decision is </a:t>
            </a:r>
            <a:r>
              <a:rPr lang="en-US" i="1" dirty="0"/>
              <a:t>fair</a:t>
            </a:r>
            <a:r>
              <a:rPr lang="en-US" dirty="0"/>
              <a:t> towards an individual if it is the same in (a) the actual world and (b) a counterfactual world in which they have a different sensitive attribute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Relevant Papers</a:t>
            </a:r>
          </a:p>
          <a:p>
            <a:r>
              <a:rPr lang="en-US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Kusner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Matt J., et al. "Counterfactual fairness." </a:t>
            </a:r>
            <a:r>
              <a:rPr lang="en-US" sz="2400" b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en-US" sz="24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(2017).</a:t>
            </a:r>
          </a:p>
          <a:p>
            <a:r>
              <a:rPr lang="en-US" sz="2400" dirty="0"/>
              <a:t>Coston, Amanda, et al. "Counterfactual risk assessments, evaluation, and fairness." FAACT (2020).</a:t>
            </a:r>
          </a:p>
        </p:txBody>
      </p:sp>
    </p:spTree>
    <p:extLst>
      <p:ext uri="{BB962C8B-B14F-4D97-AF65-F5344CB8AC3E}">
        <p14:creationId xmlns:p14="http://schemas.microsoft.com/office/powerpoint/2010/main" val="775672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30B54-FAF3-9362-8E8E-3D87B8BD3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DF9D-1E67-DDF9-D5EB-965872B8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35072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8AEE2-896F-8214-D52F-64E284A5295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9" y="411163"/>
            <a:ext cx="10855569" cy="4350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Schölkopf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Bernhard, et al. "Toward causal representation learning."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</a:t>
            </a:r>
          </a:p>
          <a:p>
            <a:pPr marL="0" indent="0">
              <a:buNone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Beery, Sara, Grant Van Horn, and Pietro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Perona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"Recognition in terra incognita."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2018.</a:t>
            </a:r>
          </a:p>
          <a:p>
            <a:pPr marL="0" indent="0">
              <a:buNone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Zech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John R., et al. "Variable generalization performance of a deep learning model to detect pneumonia in chest radiographs: a cross-sectional study." </a:t>
            </a:r>
            <a:r>
              <a:rPr lang="en-US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medicine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[4] Peters, Jonas, Peter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Bühlmann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and Nicolai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Meinshausen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. "Causal inference by using invariant prediction: identification and confidence intervals." Journal of the Royal Statistical Society Series B: Statistical Methodology.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[5]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Arjovsky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Martin, et al. "Invariant risk minimization." 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arXiv:1907.02893 (2019).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[6] Jonas Peters, et al. ”RSS Ordinary Meeting - Causal inference by using invariant prediction”.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hlinkClick r:id="rId3"/>
              </a:rPr>
              <a:t>https://www.youtube.com/watch?v=nvUkkAjSpKc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[7] Rosenfeld, Elan, Pradeep Ravikumar, and Andrej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Risteski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. "The risks of invariant risk minimization." ICLR (2021).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[8]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Gulrajani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Ishaan, and David Lopez-Paz. "In search of lost domain generalization." ICLR (2021).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93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B3D144-4F46-8661-0B3F-D14F78FD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4809984-0993-4063-9E4F-BCB30C223B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Given: </a:t>
                </a:r>
                <a:r>
                  <a:rPr lang="en-US" dirty="0"/>
                  <a:t>samples from train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Find: </a:t>
                </a:r>
                <a:r>
                  <a:rPr lang="en-US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train loss is minimized: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∏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for loss fn.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4809984-0993-4063-9E4F-BCB30C223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74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04B05-37B5-06E3-348E-DCB56B677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91598D-E735-645A-D74D-F143EDAE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BA12A1-8F74-9149-2093-113759AC4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Given: </a:t>
                </a:r>
                <a:r>
                  <a:rPr lang="en-US" dirty="0"/>
                  <a:t>samples from train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Find: </a:t>
                </a:r>
                <a:r>
                  <a:rPr lang="en-US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train loss is minimized: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∏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for loss fn.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Typically, we assume that the test data come from the same distribution as the train data,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But if this is not the case – i.e., there is a </a:t>
                </a:r>
                <a:r>
                  <a:rPr lang="en-US" i="1" dirty="0">
                    <a:solidFill>
                      <a:schemeClr val="accent1"/>
                    </a:solidFill>
                  </a:rPr>
                  <a:t>distribution shift</a:t>
                </a:r>
                <a:r>
                  <a:rPr lang="en-US" dirty="0">
                    <a:solidFill>
                      <a:schemeClr val="accent1"/>
                    </a:solidFill>
                  </a:rPr>
                  <a:t> – the performance can be poor!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BA12A1-8F74-9149-2093-113759AC4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7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E695A-8AB9-C0AE-BC6D-88E9AF407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DE99-130C-36E7-139A-75C45FC8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can perform poorly OOD </a:t>
            </a:r>
          </a:p>
        </p:txBody>
      </p:sp>
      <p:pic>
        <p:nvPicPr>
          <p:cNvPr id="4" name="Picture 3" descr="A comparison of cows in a field&#10;&#10;Description automatically generated">
            <a:extLst>
              <a:ext uri="{FF2B5EF4-FFF2-40B4-BE49-F238E27FC236}">
                <a16:creationId xmlns:a16="http://schemas.microsoft.com/office/drawing/2014/main" id="{2A2868F0-090B-D034-062B-92598F2F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74" y="1690688"/>
            <a:ext cx="6324600" cy="40767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090063-C0E3-371B-545B-B82B55E0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39" y="6152322"/>
            <a:ext cx="10515600" cy="4896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Beery, Sara, Grant Van Horn, and Pietro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Perona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"Recognition in terra incognita."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European conference on computer vision (ECCV)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2018.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6BFDFB-94B2-079C-50A6-A03E2316A2BF}"/>
              </a:ext>
            </a:extLst>
          </p:cNvPr>
          <p:cNvSpPr txBox="1">
            <a:spLocks/>
          </p:cNvSpPr>
          <p:nvPr/>
        </p:nvSpPr>
        <p:spPr>
          <a:xfrm>
            <a:off x="7543799" y="2501487"/>
            <a:ext cx="4194313" cy="168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 fails to recognize animals in contexts that are uncommon in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266393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B66F-73FF-9B20-9452-D1946A10A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3C20-84C4-2DA7-6F07-F5DFF564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can perform poorly OOD </a:t>
            </a:r>
          </a:p>
        </p:txBody>
      </p:sp>
      <p:pic>
        <p:nvPicPr>
          <p:cNvPr id="3" name="Picture 2" descr="A picture containing x-ray film, blur&#10;&#10;Description automatically generated">
            <a:extLst>
              <a:ext uri="{FF2B5EF4-FFF2-40B4-BE49-F238E27FC236}">
                <a16:creationId xmlns:a16="http://schemas.microsoft.com/office/drawing/2014/main" id="{FB5660CC-D0C1-2D97-83A7-D72493D1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79" y="2001842"/>
            <a:ext cx="2894632" cy="2854316"/>
          </a:xfrm>
          <a:prstGeom prst="rect">
            <a:avLst/>
          </a:prstGeom>
        </p:spPr>
      </p:pic>
      <p:pic>
        <p:nvPicPr>
          <p:cNvPr id="5" name="Picture 4" descr="A picture containing x-ray film, indoor, blurry&#10;&#10;Description automatically generated">
            <a:extLst>
              <a:ext uri="{FF2B5EF4-FFF2-40B4-BE49-F238E27FC236}">
                <a16:creationId xmlns:a16="http://schemas.microsoft.com/office/drawing/2014/main" id="{B60CC464-C3A8-C470-D63E-22778753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739" y="2001842"/>
            <a:ext cx="2878573" cy="28543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EC97B8-8E6A-6C1D-7348-6F6840D737F1}"/>
              </a:ext>
            </a:extLst>
          </p:cNvPr>
          <p:cNvSpPr txBox="1">
            <a:spLocks/>
          </p:cNvSpPr>
          <p:nvPr/>
        </p:nvSpPr>
        <p:spPr>
          <a:xfrm>
            <a:off x="7554740" y="2368895"/>
            <a:ext cx="4194313" cy="168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 underperforms at pneumonia detection in unseen hospitals.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D10FA6-3C79-1F0B-E710-B39CA523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79" y="6003236"/>
            <a:ext cx="10515600" cy="4896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Zech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John R., et al. "Variable generalization performance of a deep learning model to detect pneumonia in chest radiographs: a cross-sectional study." </a:t>
            </a:r>
            <a:r>
              <a:rPr lang="en-US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medicine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209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20504</TotalTime>
  <Words>3415</Words>
  <Application>Microsoft Macintosh PowerPoint</Application>
  <PresentationFormat>Widescreen</PresentationFormat>
  <Paragraphs>465</Paragraphs>
  <Slides>53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Aptos</vt:lpstr>
      <vt:lpstr>Aptos Display</vt:lpstr>
      <vt:lpstr>Arial</vt:lpstr>
      <vt:lpstr>Cambria Math</vt:lpstr>
      <vt:lpstr>Wingdings</vt:lpstr>
      <vt:lpstr>Office Theme</vt:lpstr>
      <vt:lpstr>Causal Machine Learning</vt:lpstr>
      <vt:lpstr>Logistics</vt:lpstr>
      <vt:lpstr>Causality can help solve open problems in ML</vt:lpstr>
      <vt:lpstr>Causality can help solve open problems ML</vt:lpstr>
      <vt:lpstr>Out-of-distribution (OOD) Generalization</vt:lpstr>
      <vt:lpstr>Supervised Machine Learning</vt:lpstr>
      <vt:lpstr>Supervised Machine Learning</vt:lpstr>
      <vt:lpstr>ML models can perform poorly OOD </vt:lpstr>
      <vt:lpstr>ML models can perform poorly OOD </vt:lpstr>
      <vt:lpstr>How can causality help?</vt:lpstr>
      <vt:lpstr>How can causality help?</vt:lpstr>
      <vt:lpstr>How can causality help?</vt:lpstr>
      <vt:lpstr>How can causality help?</vt:lpstr>
      <vt:lpstr>How can causality help?</vt:lpstr>
      <vt:lpstr>How can we find the causal parents?</vt:lpstr>
      <vt:lpstr>How can we find the causal parents?</vt:lpstr>
      <vt:lpstr>Algorithms for finding invariant features</vt:lpstr>
      <vt:lpstr>Algorithms for finding invariant features</vt:lpstr>
      <vt:lpstr>ICP | Problem Setup</vt:lpstr>
      <vt:lpstr>ICP | Invariance Assumption</vt:lpstr>
      <vt:lpstr>ICP | Invariance Assumption</vt:lpstr>
      <vt:lpstr>ICP | Invariance Assumption</vt:lpstr>
      <vt:lpstr>ICP | Objective</vt:lpstr>
      <vt:lpstr>ICP | Algorithm</vt:lpstr>
      <vt:lpstr>ICP | Algorithm</vt:lpstr>
      <vt:lpstr>ICP | Algorithm</vt:lpstr>
      <vt:lpstr>ICP | Properties</vt:lpstr>
      <vt:lpstr>ICP | Properties</vt:lpstr>
      <vt:lpstr>ICP | Properties</vt:lpstr>
      <vt:lpstr>Algorithms for finding invariant features</vt:lpstr>
      <vt:lpstr>Algorithms for finding invariant features</vt:lpstr>
      <vt:lpstr>IRM | Problem Setup</vt:lpstr>
      <vt:lpstr>IRM | Invariance Assumption</vt:lpstr>
      <vt:lpstr>IRM | Objective</vt:lpstr>
      <vt:lpstr>IRM | Invariance ↔ OOD performance</vt:lpstr>
      <vt:lpstr>IRM | Invariance ↔ OOD performance</vt:lpstr>
      <vt:lpstr>IRM | Invariance ↔ OOD performance</vt:lpstr>
      <vt:lpstr>IRM | Example</vt:lpstr>
      <vt:lpstr>IRM | Example</vt:lpstr>
      <vt:lpstr>IRM | Example</vt:lpstr>
      <vt:lpstr>IRM | How to find invariant features?</vt:lpstr>
      <vt:lpstr>IRM | How to find invariant features?</vt:lpstr>
      <vt:lpstr>IRM | How to find invariant features?</vt:lpstr>
      <vt:lpstr>IRM | How to find invariant features?</vt:lpstr>
      <vt:lpstr>IRM | How to find invariant features?</vt:lpstr>
      <vt:lpstr>IRM | How to find invariant features?</vt:lpstr>
      <vt:lpstr>IRM | How to find invariant features?</vt:lpstr>
      <vt:lpstr>IRM | Issues</vt:lpstr>
      <vt:lpstr>Invariant Prediction: What else has been done?</vt:lpstr>
      <vt:lpstr>Fairness</vt:lpstr>
      <vt:lpstr>Counterfactual Fairness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Anne Matton</dc:creator>
  <cp:lastModifiedBy>Katherine Anne Matton</cp:lastModifiedBy>
  <cp:revision>317</cp:revision>
  <dcterms:created xsi:type="dcterms:W3CDTF">2023-12-01T15:15:44Z</dcterms:created>
  <dcterms:modified xsi:type="dcterms:W3CDTF">2024-01-30T21:39:21Z</dcterms:modified>
</cp:coreProperties>
</file>